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1" r:id="rId3"/>
  </p:sldMasterIdLst>
  <p:sldIdLst>
    <p:sldId id="263" r:id="rId4"/>
    <p:sldId id="264" r:id="rId5"/>
    <p:sldId id="268" r:id="rId6"/>
    <p:sldId id="269" r:id="rId7"/>
    <p:sldId id="270" r:id="rId8"/>
    <p:sldId id="271" r:id="rId9"/>
    <p:sldId id="272" r:id="rId10"/>
    <p:sldId id="273" r:id="rId11"/>
    <p:sldId id="274" r:id="rId12"/>
    <p:sldId id="265" r:id="rId13"/>
    <p:sldId id="267"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2B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31" autoAdjust="0"/>
    <p:restoredTop sz="94604" autoAdjust="0"/>
  </p:normalViewPr>
  <p:slideViewPr>
    <p:cSldViewPr showGuides="1">
      <p:cViewPr varScale="1">
        <p:scale>
          <a:sx n="59" d="100"/>
          <a:sy n="59" d="100"/>
        </p:scale>
        <p:origin x="1084" y="2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4751851" y="503710"/>
            <a:ext cx="6913364" cy="4536504"/>
          </a:xfrm>
          <a:prstGeom prst="rect">
            <a:avLst/>
          </a:prstGeom>
        </p:spPr>
        <p:txBody>
          <a:bodyPr anchor="ctr" anchorCtr="0"/>
          <a:lstStyle>
            <a:lvl1pPr marL="0" indent="0">
              <a:buNone/>
              <a:defRPr sz="3600" b="1">
                <a:solidFill>
                  <a:schemeClr val="tx1">
                    <a:lumMod val="65000"/>
                    <a:lumOff val="35000"/>
                  </a:schemeClr>
                </a:solidFill>
                <a:latin typeface="+mj-lt"/>
              </a:defRPr>
            </a:lvl1pPr>
          </a:lstStyle>
          <a:p>
            <a:pPr lvl="0"/>
            <a:r>
              <a:rPr lang="it-IT" dirty="0"/>
              <a:t>Fare clic per inserire il titolo della presentazione</a:t>
            </a:r>
          </a:p>
        </p:txBody>
      </p:sp>
      <p:sp>
        <p:nvSpPr>
          <p:cNvPr id="6" name="Segnaposto testo 5"/>
          <p:cNvSpPr>
            <a:spLocks noGrp="1"/>
          </p:cNvSpPr>
          <p:nvPr>
            <p:ph type="body" sz="quarter" idx="11" hasCustomPrompt="1"/>
          </p:nvPr>
        </p:nvSpPr>
        <p:spPr>
          <a:xfrm>
            <a:off x="4751917" y="5379814"/>
            <a:ext cx="7008283" cy="425450"/>
          </a:xfrm>
          <a:prstGeom prst="rect">
            <a:avLst/>
          </a:prstGeom>
        </p:spPr>
        <p:txBody>
          <a:bodyPr/>
          <a:lstStyle>
            <a:lvl1pPr marL="0" indent="0">
              <a:buNone/>
              <a:defRPr sz="2400" b="1">
                <a:solidFill>
                  <a:schemeClr val="tx1">
                    <a:lumMod val="65000"/>
                    <a:lumOff val="35000"/>
                  </a:schemeClr>
                </a:solidFill>
                <a:latin typeface="+mj-lt"/>
              </a:defRPr>
            </a:lvl1pPr>
          </a:lstStyle>
          <a:p>
            <a:pPr lvl="0"/>
            <a:r>
              <a:rPr lang="it-IT" dirty="0"/>
              <a:t>Nome Cognome</a:t>
            </a:r>
          </a:p>
        </p:txBody>
      </p:sp>
      <p:sp>
        <p:nvSpPr>
          <p:cNvPr id="8" name="Segnaposto testo 7"/>
          <p:cNvSpPr>
            <a:spLocks noGrp="1"/>
          </p:cNvSpPr>
          <p:nvPr>
            <p:ph type="body" sz="quarter" idx="12" hasCustomPrompt="1"/>
          </p:nvPr>
        </p:nvSpPr>
        <p:spPr>
          <a:xfrm>
            <a:off x="4751919" y="5877942"/>
            <a:ext cx="7105649" cy="791418"/>
          </a:xfrm>
          <a:prstGeom prst="rect">
            <a:avLst/>
          </a:prstGeom>
        </p:spPr>
        <p:txBody>
          <a:bodyPr/>
          <a:lstStyle>
            <a:lvl1pPr marL="0" indent="0">
              <a:buNone/>
              <a:defRPr sz="2000" baseline="0">
                <a:solidFill>
                  <a:schemeClr val="tx1">
                    <a:lumMod val="65000"/>
                    <a:lumOff val="35000"/>
                  </a:schemeClr>
                </a:solidFill>
                <a:latin typeface="+mj-lt"/>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527052" y="1412878"/>
            <a:ext cx="11233149" cy="431949"/>
          </a:xfrm>
          <a:prstGeom prst="rect">
            <a:avLst/>
          </a:prstGeom>
        </p:spPr>
        <p:txBody>
          <a:bodyPr/>
          <a:lstStyle>
            <a:lvl1pPr marL="0" indent="0">
              <a:buFont typeface="Arial" panose="020B0604020202020204" pitchFamily="34" charset="0"/>
              <a:buNone/>
              <a:defRPr sz="1800" baseline="0">
                <a:latin typeface="+mn-lt"/>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527052" y="1989138"/>
            <a:ext cx="11233149" cy="3744118"/>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mn-lt"/>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527052" y="476676"/>
            <a:ext cx="11233149" cy="648071"/>
          </a:xfrm>
          <a:prstGeom prst="rect">
            <a:avLst/>
          </a:prstGeom>
        </p:spPr>
        <p:txBody>
          <a:bodyPr/>
          <a:lstStyle>
            <a:lvl1pPr marL="0" indent="0">
              <a:lnSpc>
                <a:spcPts val="2200"/>
              </a:lnSpc>
              <a:buNone/>
              <a:defRPr sz="2400" b="1">
                <a:solidFill>
                  <a:srgbClr val="BD2B0B"/>
                </a:solidFill>
                <a:latin typeface="+mj-lt"/>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527052" y="476676"/>
            <a:ext cx="11233149" cy="648071"/>
          </a:xfrm>
          <a:prstGeom prst="rect">
            <a:avLst/>
          </a:prstGeom>
        </p:spPr>
        <p:txBody>
          <a:bodyPr/>
          <a:lstStyle>
            <a:lvl1pPr marL="0" indent="0">
              <a:lnSpc>
                <a:spcPts val="2200"/>
              </a:lnSpc>
              <a:buNone/>
              <a:defRPr sz="2400" b="1">
                <a:solidFill>
                  <a:srgbClr val="BD2B0B"/>
                </a:solidFill>
                <a:latin typeface="+mj-lt"/>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527052" y="1412875"/>
            <a:ext cx="11233149" cy="4320381"/>
          </a:xfrm>
          <a:prstGeom prst="rect">
            <a:avLst/>
          </a:prstGeom>
        </p:spPr>
        <p:txBody>
          <a:bodyPr/>
          <a:lstStyle>
            <a:lvl1pPr marL="0" indent="0">
              <a:buFont typeface="Arial" panose="020B0604020202020204" pitchFamily="34" charset="0"/>
              <a:buNone/>
              <a:defRPr sz="1800" baseline="0">
                <a:latin typeface="+mn-lt"/>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911027" y="2781300"/>
            <a:ext cx="10369551" cy="2879948"/>
          </a:xfrm>
          <a:prstGeom prst="rect">
            <a:avLst/>
          </a:prstGeom>
        </p:spPr>
        <p:txBody>
          <a:bodyPr/>
          <a:lstStyle>
            <a:lvl1pPr marL="0" indent="0">
              <a:buNone/>
              <a:defRPr sz="1800" baseline="0">
                <a:latin typeface="+mn-lt"/>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527052" y="1412878"/>
            <a:ext cx="11233149" cy="431949"/>
          </a:xfrm>
          <a:prstGeom prst="rect">
            <a:avLst/>
          </a:prstGeom>
        </p:spPr>
        <p:txBody>
          <a:bodyPr/>
          <a:lstStyle>
            <a:lvl1pPr marL="0" indent="0">
              <a:buFont typeface="Arial" panose="020B0604020202020204" pitchFamily="34" charset="0"/>
              <a:buNone/>
              <a:defRPr sz="1800" baseline="0">
                <a:latin typeface="+mn-lt"/>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527052" y="476676"/>
            <a:ext cx="11233149" cy="648071"/>
          </a:xfrm>
          <a:prstGeom prst="rect">
            <a:avLst/>
          </a:prstGeom>
        </p:spPr>
        <p:txBody>
          <a:bodyPr/>
          <a:lstStyle>
            <a:lvl1pPr marL="0" indent="0">
              <a:lnSpc>
                <a:spcPts val="2200"/>
              </a:lnSpc>
              <a:buNone/>
              <a:defRPr sz="2400" b="1">
                <a:solidFill>
                  <a:srgbClr val="BD2B0B"/>
                </a:solidFill>
                <a:latin typeface="+mj-lt"/>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534585" y="1700811"/>
            <a:ext cx="9122833" cy="4105275"/>
          </a:xfrm>
          <a:prstGeom prst="rect">
            <a:avLst/>
          </a:prstGeom>
        </p:spPr>
        <p:txBody>
          <a:bodyPr/>
          <a:lstStyle>
            <a:lvl1pPr marL="0" indent="0">
              <a:buNone/>
              <a:defRPr sz="1800">
                <a:latin typeface="+mn-lt"/>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527052" y="476676"/>
            <a:ext cx="11233149" cy="648071"/>
          </a:xfrm>
          <a:prstGeom prst="rect">
            <a:avLst/>
          </a:prstGeom>
        </p:spPr>
        <p:txBody>
          <a:bodyPr/>
          <a:lstStyle>
            <a:lvl1pPr marL="0" indent="0">
              <a:lnSpc>
                <a:spcPts val="2200"/>
              </a:lnSpc>
              <a:buNone/>
              <a:defRPr sz="2400" b="1">
                <a:solidFill>
                  <a:srgbClr val="BD2B0B"/>
                </a:solidFill>
                <a:latin typeface="+mj-lt"/>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487488" y="2780928"/>
            <a:ext cx="9217024" cy="432370"/>
          </a:xfrm>
          <a:prstGeom prst="rect">
            <a:avLst/>
          </a:prstGeom>
        </p:spPr>
        <p:txBody>
          <a:bodyPr/>
          <a:lstStyle>
            <a:lvl1pPr marL="0" indent="0" algn="ctr">
              <a:buFontTx/>
              <a:buNone/>
              <a:defRPr sz="2000" b="1">
                <a:solidFill>
                  <a:schemeClr val="tx1">
                    <a:lumMod val="65000"/>
                    <a:lumOff val="35000"/>
                  </a:schemeClr>
                </a:solidFill>
                <a:latin typeface="+mj-lt"/>
              </a:defRPr>
            </a:lvl1pPr>
          </a:lstStyle>
          <a:p>
            <a:pPr lvl="0"/>
            <a:r>
              <a:rPr lang="it-IT" dirty="0"/>
              <a:t>Nome Cognome</a:t>
            </a:r>
          </a:p>
        </p:txBody>
      </p:sp>
      <p:sp>
        <p:nvSpPr>
          <p:cNvPr id="13" name="Segnaposto testo 12"/>
          <p:cNvSpPr>
            <a:spLocks noGrp="1"/>
          </p:cNvSpPr>
          <p:nvPr>
            <p:ph type="body" sz="quarter" idx="11" hasCustomPrompt="1"/>
          </p:nvPr>
        </p:nvSpPr>
        <p:spPr>
          <a:xfrm>
            <a:off x="1439484" y="3573019"/>
            <a:ext cx="9313035" cy="936103"/>
          </a:xfrm>
          <a:prstGeom prst="rect">
            <a:avLst/>
          </a:prstGeom>
        </p:spPr>
        <p:txBody>
          <a:bodyPr/>
          <a:lstStyle>
            <a:lvl1pPr marL="0" indent="0" algn="ctr">
              <a:buFontTx/>
              <a:buNone/>
              <a:defRPr sz="1600">
                <a:solidFill>
                  <a:schemeClr val="tx1">
                    <a:lumMod val="65000"/>
                    <a:lumOff val="35000"/>
                  </a:schemeClr>
                </a:solidFill>
                <a:latin typeface="+mn-lt"/>
              </a:defRPr>
            </a:lvl1pPr>
          </a:lstStyle>
          <a:p>
            <a:pPr lvl="0"/>
            <a:r>
              <a:rPr lang="it-IT" dirty="0"/>
              <a:t>Struttura</a:t>
            </a:r>
          </a:p>
        </p:txBody>
      </p:sp>
      <p:sp>
        <p:nvSpPr>
          <p:cNvPr id="16" name="Segnaposto testo 15"/>
          <p:cNvSpPr>
            <a:spLocks noGrp="1"/>
          </p:cNvSpPr>
          <p:nvPr>
            <p:ph type="body" sz="quarter" idx="12" hasCustomPrompt="1"/>
          </p:nvPr>
        </p:nvSpPr>
        <p:spPr>
          <a:xfrm>
            <a:off x="1390651" y="4725144"/>
            <a:ext cx="9410700" cy="1440160"/>
          </a:xfrm>
          <a:prstGeom prst="rect">
            <a:avLst/>
          </a:prstGeom>
        </p:spPr>
        <p:txBody>
          <a:bodyPr/>
          <a:lstStyle>
            <a:lvl1pPr marL="0" indent="0" algn="ctr">
              <a:buFontTx/>
              <a:buNone/>
              <a:defRPr sz="1300" b="0">
                <a:solidFill>
                  <a:schemeClr val="tx1">
                    <a:lumMod val="65000"/>
                    <a:lumOff val="35000"/>
                  </a:schemeClr>
                </a:solidFill>
                <a:latin typeface="+mn-lt"/>
              </a:defRPr>
            </a:lvl1pPr>
          </a:lstStyle>
          <a:p>
            <a:pPr lvl="0"/>
            <a:r>
              <a:rPr lang="it-IT" dirty="0"/>
              <a:t>nome.cognome@unibo.it</a:t>
            </a:r>
          </a:p>
          <a:p>
            <a:pPr lvl="0"/>
            <a:r>
              <a:rPr lang="it-IT" dirty="0"/>
              <a:t>051 20 99982</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2" name="Connettore 1 11"/>
          <p:cNvCxnSpPr/>
          <p:nvPr userDrawn="1"/>
        </p:nvCxnSpPr>
        <p:spPr>
          <a:xfrm>
            <a:off x="4367808" y="188640"/>
            <a:ext cx="0" cy="6408712"/>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2" name="Immagin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2308" y="1701323"/>
            <a:ext cx="3563452" cy="2519249"/>
          </a:xfrm>
          <a:prstGeom prst="rect">
            <a:avLst/>
          </a:prstGeom>
        </p:spPr>
      </p:pic>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Immagin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488488" y="5691322"/>
            <a:ext cx="1566379" cy="1107381"/>
          </a:xfrm>
          <a:prstGeom prst="rect">
            <a:avLst/>
          </a:prstGeom>
        </p:spPr>
      </p:pic>
      <p:sp>
        <p:nvSpPr>
          <p:cNvPr id="3" name="CasellaDiTesto 2">
            <a:extLst>
              <a:ext uri="{FF2B5EF4-FFF2-40B4-BE49-F238E27FC236}">
                <a16:creationId xmlns:a16="http://schemas.microsoft.com/office/drawing/2014/main" id="{F44D2270-D375-441C-A11F-D868B28E15A7}"/>
              </a:ext>
            </a:extLst>
          </p:cNvPr>
          <p:cNvSpPr txBox="1"/>
          <p:nvPr userDrawn="1"/>
        </p:nvSpPr>
        <p:spPr>
          <a:xfrm>
            <a:off x="179512" y="6525019"/>
            <a:ext cx="792088" cy="276999"/>
          </a:xfrm>
          <a:prstGeom prst="rect">
            <a:avLst/>
          </a:prstGeom>
          <a:noFill/>
        </p:spPr>
        <p:txBody>
          <a:bodyPr wrap="square" rtlCol="0">
            <a:spAutoFit/>
          </a:bodyPr>
          <a:lstStyle/>
          <a:p>
            <a:fld id="{723C9881-DC19-44C1-8307-96C20AE8129F}" type="slidenum">
              <a:rPr lang="it-IT" sz="1200" smtClean="0"/>
              <a:t>‹N›</a:t>
            </a:fld>
            <a:endParaRPr lang="it-IT" sz="1200" dirty="0"/>
          </a:p>
        </p:txBody>
      </p:sp>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CasellaDiTesto 8"/>
          <p:cNvSpPr txBox="1"/>
          <p:nvPr userDrawn="1"/>
        </p:nvSpPr>
        <p:spPr>
          <a:xfrm>
            <a:off x="4175788" y="6453336"/>
            <a:ext cx="3840427" cy="338554"/>
          </a:xfrm>
          <a:prstGeom prst="rect">
            <a:avLst/>
          </a:prstGeom>
          <a:noFill/>
        </p:spPr>
        <p:txBody>
          <a:bodyPr wrap="square" rtlCol="0">
            <a:spAutoFit/>
          </a:bodyPr>
          <a:lstStyle/>
          <a:p>
            <a:pPr algn="ctr"/>
            <a:r>
              <a:rPr lang="it-IT" sz="1600" dirty="0">
                <a:solidFill>
                  <a:schemeClr val="tx1">
                    <a:lumMod val="65000"/>
                    <a:lumOff val="35000"/>
                  </a:schemeClr>
                </a:solidFill>
              </a:rPr>
              <a:t>www.unibo.it</a:t>
            </a:r>
          </a:p>
        </p:txBody>
      </p:sp>
      <p:pic>
        <p:nvPicPr>
          <p:cNvPr id="6" name="Immagin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60283" y="438791"/>
            <a:ext cx="2671436" cy="1888622"/>
          </a:xfrm>
          <a:prstGeom prst="rect">
            <a:avLst/>
          </a:prstGeom>
        </p:spPr>
      </p:pic>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mailto:campusforli.uri@unibo.it" TargetMode="External"/><Relationship Id="rId2" Type="http://schemas.openxmlformats.org/officeDocument/2006/relationships/hyperlink" Target="mailto:didatticaforli.em.info@unibo.it"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751851" y="503710"/>
            <a:ext cx="6913364" cy="2709266"/>
          </a:xfrm>
        </p:spPr>
        <p:txBody>
          <a:bodyPr/>
          <a:lstStyle/>
          <a:p>
            <a:r>
              <a:rPr lang="it-IT" dirty="0">
                <a:solidFill>
                  <a:srgbClr val="BD2B0B"/>
                </a:solidFill>
              </a:rPr>
              <a:t>PROGRAMMA DI DOPPIO DIPLOMA – A.A. 2024/25</a:t>
            </a:r>
          </a:p>
          <a:p>
            <a:endParaRPr lang="it-IT" dirty="0">
              <a:solidFill>
                <a:srgbClr val="BD2B0B"/>
              </a:solidFill>
            </a:endParaRPr>
          </a:p>
          <a:p>
            <a:r>
              <a:rPr lang="it-IT" dirty="0">
                <a:solidFill>
                  <a:srgbClr val="BD2B0B"/>
                </a:solidFill>
              </a:rPr>
              <a:t>DOUBLE DEGREE PROGRAMME  - A.Y. 2024/25</a:t>
            </a:r>
          </a:p>
        </p:txBody>
      </p:sp>
      <p:sp>
        <p:nvSpPr>
          <p:cNvPr id="3" name="Segnaposto testo 2"/>
          <p:cNvSpPr>
            <a:spLocks noGrp="1"/>
          </p:cNvSpPr>
          <p:nvPr>
            <p:ph type="body" sz="quarter" idx="11"/>
          </p:nvPr>
        </p:nvSpPr>
        <p:spPr>
          <a:xfrm>
            <a:off x="4751851" y="3861048"/>
            <a:ext cx="7008283" cy="425450"/>
          </a:xfrm>
        </p:spPr>
        <p:txBody>
          <a:bodyPr/>
          <a:lstStyle/>
          <a:p>
            <a:pPr>
              <a:spcBef>
                <a:spcPts val="0"/>
              </a:spcBef>
            </a:pPr>
            <a:r>
              <a:rPr lang="it-IT" dirty="0"/>
              <a:t>LM Business Administration and Sustainability</a:t>
            </a:r>
          </a:p>
          <a:p>
            <a:pPr>
              <a:spcBef>
                <a:spcPts val="0"/>
              </a:spcBef>
            </a:pPr>
            <a:r>
              <a:rPr lang="it-IT" dirty="0"/>
              <a:t>LM Economia e Commercio</a:t>
            </a:r>
          </a:p>
          <a:p>
            <a:pPr>
              <a:spcBef>
                <a:spcPts val="0"/>
              </a:spcBef>
            </a:pPr>
            <a:r>
              <a:rPr lang="it-IT" dirty="0"/>
              <a:t>LM Economia e Management</a:t>
            </a:r>
          </a:p>
          <a:p>
            <a:pPr>
              <a:spcBef>
                <a:spcPts val="0"/>
              </a:spcBef>
            </a:pPr>
            <a:r>
              <a:rPr lang="it-IT" dirty="0"/>
              <a:t>LM Management dell’Economia Sociale</a:t>
            </a:r>
          </a:p>
        </p:txBody>
      </p:sp>
      <p:sp>
        <p:nvSpPr>
          <p:cNvPr id="4" name="Segnaposto testo 3"/>
          <p:cNvSpPr>
            <a:spLocks noGrp="1"/>
          </p:cNvSpPr>
          <p:nvPr>
            <p:ph type="body" sz="quarter" idx="12"/>
          </p:nvPr>
        </p:nvSpPr>
        <p:spPr>
          <a:xfrm>
            <a:off x="4786735" y="5562872"/>
            <a:ext cx="7105649" cy="791418"/>
          </a:xfrm>
        </p:spPr>
        <p:txBody>
          <a:bodyPr/>
          <a:lstStyle/>
          <a:p>
            <a:r>
              <a:rPr lang="it-IT" dirty="0"/>
              <a:t>Forlì Campus</a:t>
            </a:r>
          </a:p>
        </p:txBody>
      </p:sp>
    </p:spTree>
    <p:extLst>
      <p:ext uri="{BB962C8B-B14F-4D97-AF65-F5344CB8AC3E}">
        <p14:creationId xmlns:p14="http://schemas.microsoft.com/office/powerpoint/2010/main" val="308523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79425" y="141629"/>
            <a:ext cx="11233149" cy="648071"/>
          </a:xfrm>
        </p:spPr>
        <p:txBody>
          <a:bodyPr/>
          <a:lstStyle/>
          <a:p>
            <a:pPr algn="ctr"/>
            <a:r>
              <a:rPr lang="es-ES" sz="1800" dirty="0">
                <a:effectLst/>
                <a:latin typeface="Calibri" panose="020F0502020204030204" pitchFamily="34" charset="0"/>
                <a:ea typeface="Times New Roman" panose="02020603050405020304" pitchFamily="18" charset="0"/>
              </a:rPr>
              <a:t>Máster Universitario en Economía Social (Cooperativas y Entidades no Lucrativas) </a:t>
            </a:r>
          </a:p>
          <a:p>
            <a:pPr algn="ctr"/>
            <a:r>
              <a:rPr lang="es-ES" sz="1800" dirty="0">
                <a:effectLst/>
                <a:latin typeface="Calibri" panose="020F0502020204030204" pitchFamily="34" charset="0"/>
                <a:ea typeface="Times New Roman" panose="02020603050405020304" pitchFamily="18" charset="0"/>
              </a:rPr>
              <a:t>Università di Valencia</a:t>
            </a:r>
            <a:endParaRPr lang="it-IT" dirty="0"/>
          </a:p>
        </p:txBody>
      </p:sp>
      <p:sp>
        <p:nvSpPr>
          <p:cNvPr id="3" name="Segnaposto testo 2"/>
          <p:cNvSpPr>
            <a:spLocks noGrp="1"/>
          </p:cNvSpPr>
          <p:nvPr>
            <p:ph type="body" sz="quarter" idx="11"/>
          </p:nvPr>
        </p:nvSpPr>
        <p:spPr>
          <a:xfrm>
            <a:off x="263885" y="692696"/>
            <a:ext cx="11233149" cy="4320381"/>
          </a:xfrm>
        </p:spPr>
        <p:txBody>
          <a:bodyPr/>
          <a:lstStyle/>
          <a:p>
            <a:pPr marL="457200" lvl="1" indent="0">
              <a:buNone/>
            </a:pPr>
            <a:r>
              <a:rPr lang="it-IT" sz="1400" b="1" dirty="0">
                <a:solidFill>
                  <a:srgbClr val="C00000"/>
                </a:solidFill>
                <a:effectLst/>
                <a:ea typeface="Times New Roman" panose="02020603050405020304" pitchFamily="18" charset="0"/>
                <a:cs typeface="Times New Roman" panose="02020603050405020304" pitchFamily="18" charset="0"/>
              </a:rPr>
              <a:t>C</a:t>
            </a:r>
            <a:r>
              <a:rPr lang="it-IT" sz="1400" b="1" dirty="0">
                <a:solidFill>
                  <a:srgbClr val="C00000"/>
                </a:solidFill>
                <a:ea typeface="Times New Roman" panose="02020603050405020304" pitchFamily="18" charset="0"/>
                <a:cs typeface="Times New Roman" panose="02020603050405020304" pitchFamily="18" charset="0"/>
              </a:rPr>
              <a:t>osa fare per ottenere il doppio titolo:</a:t>
            </a:r>
          </a:p>
          <a:p>
            <a:pPr lvl="1">
              <a:spcAft>
                <a:spcPts val="0"/>
              </a:spcAft>
              <a:buFont typeface="Arial" panose="020B0604020202020204" pitchFamily="34" charset="0"/>
              <a:buChar char="•"/>
            </a:pPr>
            <a:r>
              <a:rPr lang="it-IT" sz="1400" b="0" dirty="0">
                <a:effectLst/>
                <a:ea typeface="Times New Roman" panose="02020603050405020304" pitchFamily="18" charset="0"/>
                <a:cs typeface="Times New Roman" panose="02020603050405020304" pitchFamily="18" charset="0"/>
              </a:rPr>
              <a:t>Completare il primo anno presso L’università di Bologna prima dell’inizio della mobilità;</a:t>
            </a:r>
            <a:endParaRPr lang="it-IT" sz="1400" b="1" dirty="0">
              <a:effectLst/>
              <a:ea typeface="Times New Roman" panose="02020603050405020304" pitchFamily="18" charset="0"/>
              <a:cs typeface="Times New Roman" panose="02020603050405020304" pitchFamily="18" charset="0"/>
            </a:endParaRPr>
          </a:p>
          <a:p>
            <a:pPr lvl="1">
              <a:spcAft>
                <a:spcPts val="0"/>
              </a:spcAft>
              <a:buFont typeface="Arial" panose="020B0604020202020204" pitchFamily="34" charset="0"/>
              <a:buChar char="•"/>
            </a:pPr>
            <a:r>
              <a:rPr lang="it-IT" sz="1400" b="0" dirty="0">
                <a:effectLst/>
                <a:ea typeface="Times New Roman" panose="02020603050405020304" pitchFamily="18" charset="0"/>
                <a:cs typeface="Times New Roman" panose="02020603050405020304" pitchFamily="18" charset="0"/>
              </a:rPr>
              <a:t>Completare le attività previste a Valencia per un totale di </a:t>
            </a:r>
            <a:r>
              <a:rPr lang="it-IT" sz="1400" b="1" dirty="0">
                <a:effectLst/>
                <a:ea typeface="Times New Roman" panose="02020603050405020304" pitchFamily="18" charset="0"/>
                <a:cs typeface="Times New Roman" panose="02020603050405020304" pitchFamily="18" charset="0"/>
              </a:rPr>
              <a:t>56 crediti</a:t>
            </a:r>
            <a:r>
              <a:rPr lang="it-IT" sz="1400" b="0" dirty="0">
                <a:effectLst/>
                <a:ea typeface="Times New Roman" panose="02020603050405020304" pitchFamily="18" charset="0"/>
                <a:cs typeface="Times New Roman" panose="02020603050405020304" pitchFamily="18" charset="0"/>
              </a:rPr>
              <a:t> – inclusi il tirocinio (che è organizzato dalla sede partner) e la prova finale (che deve essere discussa esclusivamente presso l'Università di Valencia, solitamente nel mese di ottobre);</a:t>
            </a:r>
            <a:endParaRPr lang="it-IT" sz="1400" b="1" dirty="0">
              <a:effectLst/>
              <a:ea typeface="Times New Roman" panose="02020603050405020304" pitchFamily="18" charset="0"/>
              <a:cs typeface="Times New Roman" panose="02020603050405020304" pitchFamily="18" charset="0"/>
            </a:endParaRPr>
          </a:p>
          <a:p>
            <a:pPr lvl="1">
              <a:spcAft>
                <a:spcPts val="0"/>
              </a:spcAft>
              <a:buFont typeface="Arial" panose="020B0604020202020204" pitchFamily="34" charset="0"/>
              <a:buChar char="•"/>
            </a:pPr>
            <a:r>
              <a:rPr lang="it-IT" sz="1400" b="0" dirty="0">
                <a:effectLst/>
                <a:ea typeface="Times New Roman" panose="02020603050405020304" pitchFamily="18" charset="0"/>
                <a:cs typeface="Times New Roman" panose="02020603050405020304" pitchFamily="18" charset="0"/>
              </a:rPr>
              <a:t>a seguito del completamento dei 56 crediti, l’Università di Valencia rilascerà il proprio titolo di studi;</a:t>
            </a:r>
            <a:endParaRPr lang="it-IT" sz="1400" b="1" dirty="0">
              <a:effectLst/>
              <a:ea typeface="Times New Roman" panose="02020603050405020304" pitchFamily="18" charset="0"/>
              <a:cs typeface="Times New Roman" panose="02020603050405020304" pitchFamily="18" charset="0"/>
            </a:endParaRPr>
          </a:p>
          <a:p>
            <a:pPr lvl="1">
              <a:spcAft>
                <a:spcPts val="0"/>
              </a:spcAft>
              <a:buFont typeface="Arial" panose="020B0604020202020204" pitchFamily="34" charset="0"/>
              <a:buChar char="•"/>
            </a:pPr>
            <a:r>
              <a:rPr lang="it-IT" sz="1400" b="0" dirty="0">
                <a:effectLst/>
                <a:ea typeface="Times New Roman" panose="02020603050405020304" pitchFamily="18" charset="0"/>
                <a:cs typeface="Times New Roman" panose="02020603050405020304" pitchFamily="18" charset="0"/>
              </a:rPr>
              <a:t>Chiedere il riconoscimento delle attività svolte presso la sede straniera per ottenere anche il titolo di studi dell’Università di Bologna.</a:t>
            </a:r>
            <a:endParaRPr lang="it-IT" sz="1400" b="1" dirty="0">
              <a:effectLst/>
              <a:ea typeface="Times New Roman" panose="02020603050405020304" pitchFamily="18" charset="0"/>
              <a:cs typeface="Times New Roman" panose="02020603050405020304" pitchFamily="18" charset="0"/>
            </a:endParaRPr>
          </a:p>
          <a:p>
            <a:endParaRPr lang="it-IT" sz="1400" dirty="0"/>
          </a:p>
        </p:txBody>
      </p:sp>
      <p:sp>
        <p:nvSpPr>
          <p:cNvPr id="5" name="CasellaDiTesto 4">
            <a:extLst>
              <a:ext uri="{FF2B5EF4-FFF2-40B4-BE49-F238E27FC236}">
                <a16:creationId xmlns:a16="http://schemas.microsoft.com/office/drawing/2014/main" id="{1C55D60A-33AC-45F7-9803-E87F77D4978B}"/>
              </a:ext>
            </a:extLst>
          </p:cNvPr>
          <p:cNvSpPr txBox="1"/>
          <p:nvPr/>
        </p:nvSpPr>
        <p:spPr>
          <a:xfrm>
            <a:off x="6240016" y="2694130"/>
            <a:ext cx="4824536" cy="3754874"/>
          </a:xfrm>
          <a:prstGeom prst="rect">
            <a:avLst/>
          </a:prstGeom>
          <a:noFill/>
        </p:spPr>
        <p:txBody>
          <a:bodyPr wrap="square">
            <a:spAutoFit/>
          </a:bodyPr>
          <a:lstStyle/>
          <a:p>
            <a:r>
              <a:rPr lang="it-IT" sz="1400" b="1" dirty="0">
                <a:solidFill>
                  <a:srgbClr val="C00000"/>
                </a:solidFill>
              </a:rPr>
              <a:t>Una SPECIALIZZAZIONE a scelta dello studente:</a:t>
            </a:r>
          </a:p>
          <a:p>
            <a:r>
              <a:rPr lang="it-IT" sz="1400" b="1" dirty="0"/>
              <a:t>1. ESPECIALIDAD ENTIDADES NO LUCRATIVAS (15 ECTS)</a:t>
            </a:r>
          </a:p>
          <a:p>
            <a:pPr marL="176213" indent="-176213">
              <a:buFont typeface="Arial" panose="020B0604020202020204" pitchFamily="34" charset="0"/>
              <a:buChar char="•"/>
            </a:pPr>
            <a:r>
              <a:rPr lang="it-IT" sz="1400" dirty="0" err="1"/>
              <a:t>Entidades</a:t>
            </a:r>
            <a:r>
              <a:rPr lang="it-IT" sz="1400" dirty="0"/>
              <a:t> de </a:t>
            </a:r>
            <a:r>
              <a:rPr lang="it-IT" sz="1400" dirty="0" err="1"/>
              <a:t>cooperación</a:t>
            </a:r>
            <a:r>
              <a:rPr lang="it-IT" sz="1400" dirty="0"/>
              <a:t> al </a:t>
            </a:r>
            <a:r>
              <a:rPr lang="it-IT" sz="1400" dirty="0" err="1"/>
              <a:t>desarrollo</a:t>
            </a:r>
            <a:r>
              <a:rPr lang="it-IT" sz="1400" dirty="0"/>
              <a:t> – 3 ECTS</a:t>
            </a:r>
          </a:p>
          <a:p>
            <a:pPr marL="176213" indent="-176213">
              <a:buFont typeface="Arial" panose="020B0604020202020204" pitchFamily="34" charset="0"/>
              <a:buChar char="•"/>
            </a:pPr>
            <a:r>
              <a:rPr lang="it-IT" sz="1400" dirty="0" err="1"/>
              <a:t>Empresas</a:t>
            </a:r>
            <a:r>
              <a:rPr lang="it-IT" sz="1400" dirty="0"/>
              <a:t> de </a:t>
            </a:r>
            <a:r>
              <a:rPr lang="it-IT" sz="1400" dirty="0" err="1"/>
              <a:t>inserción</a:t>
            </a:r>
            <a:r>
              <a:rPr lang="it-IT" sz="1400" dirty="0"/>
              <a:t> – 3 ECTS</a:t>
            </a:r>
          </a:p>
          <a:p>
            <a:pPr marL="176213" indent="-176213">
              <a:buFont typeface="Arial" panose="020B0604020202020204" pitchFamily="34" charset="0"/>
              <a:buChar char="•"/>
            </a:pPr>
            <a:r>
              <a:rPr lang="it-IT" sz="1400" dirty="0" err="1"/>
              <a:t>Entidades</a:t>
            </a:r>
            <a:r>
              <a:rPr lang="it-IT" sz="1400" dirty="0"/>
              <a:t> de </a:t>
            </a:r>
            <a:r>
              <a:rPr lang="it-IT" sz="1400" dirty="0" err="1"/>
              <a:t>acción</a:t>
            </a:r>
            <a:r>
              <a:rPr lang="it-IT" sz="1400" dirty="0"/>
              <a:t> social y </a:t>
            </a:r>
            <a:r>
              <a:rPr lang="it-IT" sz="1400" dirty="0" err="1"/>
              <a:t>voluntariado</a:t>
            </a:r>
            <a:r>
              <a:rPr lang="it-IT" sz="1400" dirty="0"/>
              <a:t> – 3 ECTS</a:t>
            </a:r>
          </a:p>
          <a:p>
            <a:pPr marL="176213" indent="-176213">
              <a:buFont typeface="Arial" panose="020B0604020202020204" pitchFamily="34" charset="0"/>
              <a:buChar char="•"/>
            </a:pPr>
            <a:r>
              <a:rPr lang="it-IT" sz="1400" dirty="0" err="1"/>
              <a:t>Fundaciones</a:t>
            </a:r>
            <a:r>
              <a:rPr lang="it-IT" sz="1400" dirty="0"/>
              <a:t> – 3 ECTS</a:t>
            </a:r>
          </a:p>
          <a:p>
            <a:pPr marL="176213" indent="-176213">
              <a:buFont typeface="Arial" panose="020B0604020202020204" pitchFamily="34" charset="0"/>
              <a:buChar char="•"/>
            </a:pPr>
            <a:r>
              <a:rPr lang="it-IT" sz="1400" dirty="0" err="1"/>
              <a:t>Gestión</a:t>
            </a:r>
            <a:r>
              <a:rPr lang="it-IT" sz="1400" dirty="0"/>
              <a:t> y </a:t>
            </a:r>
            <a:r>
              <a:rPr lang="it-IT" sz="1400" dirty="0" err="1"/>
              <a:t>evaluación</a:t>
            </a:r>
            <a:r>
              <a:rPr lang="it-IT" sz="1400" dirty="0"/>
              <a:t> de </a:t>
            </a:r>
            <a:r>
              <a:rPr lang="it-IT" sz="1400" dirty="0" err="1"/>
              <a:t>proyectos</a:t>
            </a:r>
            <a:r>
              <a:rPr lang="it-IT" sz="1400" dirty="0"/>
              <a:t> </a:t>
            </a:r>
            <a:r>
              <a:rPr lang="it-IT" sz="1400" dirty="0" err="1"/>
              <a:t>aplicados</a:t>
            </a:r>
            <a:r>
              <a:rPr lang="it-IT" sz="1400" dirty="0"/>
              <a:t> a </a:t>
            </a:r>
            <a:r>
              <a:rPr lang="it-IT" sz="1400" dirty="0" err="1"/>
              <a:t>entidades</a:t>
            </a:r>
            <a:r>
              <a:rPr lang="it-IT" sz="1400" dirty="0"/>
              <a:t> no </a:t>
            </a:r>
            <a:r>
              <a:rPr lang="it-IT" sz="1400" dirty="0" err="1"/>
              <a:t>lucrativas</a:t>
            </a:r>
            <a:r>
              <a:rPr lang="it-IT" sz="1400" dirty="0"/>
              <a:t> – 3 ECTS</a:t>
            </a:r>
          </a:p>
          <a:p>
            <a:endParaRPr lang="it-IT" sz="1400" dirty="0"/>
          </a:p>
          <a:p>
            <a:r>
              <a:rPr lang="it-IT" sz="1400" dirty="0"/>
              <a:t>2. </a:t>
            </a:r>
            <a:r>
              <a:rPr lang="it-IT" sz="1400" b="1" dirty="0"/>
              <a:t>ESPECIALIDAD COOPERATIVAS (15 ECTS)</a:t>
            </a:r>
          </a:p>
          <a:p>
            <a:pPr marL="176213" indent="-176213">
              <a:buFont typeface="Arial" panose="020B0604020202020204" pitchFamily="34" charset="0"/>
              <a:buChar char="•"/>
            </a:pPr>
            <a:r>
              <a:rPr lang="it-IT" sz="1400" dirty="0" err="1"/>
              <a:t>Cooperativas</a:t>
            </a:r>
            <a:r>
              <a:rPr lang="it-IT" sz="1400" dirty="0"/>
              <a:t> de </a:t>
            </a:r>
            <a:r>
              <a:rPr lang="it-IT" sz="1400" dirty="0" err="1"/>
              <a:t>trabajo</a:t>
            </a:r>
            <a:r>
              <a:rPr lang="it-IT" sz="1400" dirty="0"/>
              <a:t> </a:t>
            </a:r>
            <a:r>
              <a:rPr lang="it-IT" sz="1400" dirty="0" err="1"/>
              <a:t>asociado</a:t>
            </a:r>
            <a:r>
              <a:rPr lang="it-IT" sz="1400" dirty="0"/>
              <a:t>, </a:t>
            </a:r>
            <a:r>
              <a:rPr lang="it-IT" sz="1400" dirty="0" err="1"/>
              <a:t>sociedades</a:t>
            </a:r>
            <a:r>
              <a:rPr lang="it-IT" sz="1400" dirty="0"/>
              <a:t> </a:t>
            </a:r>
            <a:r>
              <a:rPr lang="it-IT" sz="1400" dirty="0" err="1"/>
              <a:t>laborales</a:t>
            </a:r>
            <a:r>
              <a:rPr lang="it-IT" sz="1400" dirty="0"/>
              <a:t> y </a:t>
            </a:r>
            <a:r>
              <a:rPr lang="it-IT" sz="1400" dirty="0" err="1"/>
              <a:t>mutualidades</a:t>
            </a:r>
            <a:r>
              <a:rPr lang="it-IT" sz="1400" dirty="0"/>
              <a:t> – 3 ECTS</a:t>
            </a:r>
          </a:p>
          <a:p>
            <a:pPr marL="176213" indent="-176213">
              <a:buFont typeface="Arial" panose="020B0604020202020204" pitchFamily="34" charset="0"/>
              <a:buChar char="•"/>
            </a:pPr>
            <a:r>
              <a:rPr lang="it-IT" sz="1400" dirty="0" err="1"/>
              <a:t>Cooperativas</a:t>
            </a:r>
            <a:r>
              <a:rPr lang="it-IT" sz="1400" dirty="0"/>
              <a:t> </a:t>
            </a:r>
            <a:r>
              <a:rPr lang="it-IT" sz="1400" dirty="0" err="1"/>
              <a:t>agrarias</a:t>
            </a:r>
            <a:r>
              <a:rPr lang="it-IT" sz="1400" dirty="0"/>
              <a:t> y </a:t>
            </a:r>
            <a:r>
              <a:rPr lang="it-IT" sz="1400" dirty="0" err="1"/>
              <a:t>desarrollo</a:t>
            </a:r>
            <a:r>
              <a:rPr lang="it-IT" sz="1400" dirty="0"/>
              <a:t> rural – 3 ECTS</a:t>
            </a:r>
          </a:p>
          <a:p>
            <a:pPr marL="176213" indent="-176213">
              <a:buFont typeface="Arial" panose="020B0604020202020204" pitchFamily="34" charset="0"/>
              <a:buChar char="•"/>
            </a:pPr>
            <a:r>
              <a:rPr lang="it-IT" sz="1400" dirty="0" err="1"/>
              <a:t>Entidades</a:t>
            </a:r>
            <a:r>
              <a:rPr lang="it-IT" sz="1400" dirty="0"/>
              <a:t> de </a:t>
            </a:r>
            <a:r>
              <a:rPr lang="it-IT" sz="1400" dirty="0" err="1"/>
              <a:t>crédito</a:t>
            </a:r>
            <a:r>
              <a:rPr lang="it-IT" sz="1400" dirty="0"/>
              <a:t> cooperativo – 3 ECTS</a:t>
            </a:r>
          </a:p>
          <a:p>
            <a:pPr marL="176213" indent="-176213">
              <a:buFont typeface="Arial" panose="020B0604020202020204" pitchFamily="34" charset="0"/>
              <a:buChar char="•"/>
            </a:pPr>
            <a:r>
              <a:rPr lang="it-IT" sz="1400" dirty="0" err="1"/>
              <a:t>Cooperativas</a:t>
            </a:r>
            <a:r>
              <a:rPr lang="it-IT" sz="1400" dirty="0"/>
              <a:t> de consumo y </a:t>
            </a:r>
            <a:r>
              <a:rPr lang="it-IT" sz="1400" dirty="0" err="1"/>
              <a:t>otras</a:t>
            </a:r>
            <a:r>
              <a:rPr lang="it-IT" sz="1400" dirty="0"/>
              <a:t> </a:t>
            </a:r>
            <a:r>
              <a:rPr lang="it-IT" sz="1400" dirty="0" err="1"/>
              <a:t>clases</a:t>
            </a:r>
            <a:r>
              <a:rPr lang="it-IT" sz="1400" dirty="0"/>
              <a:t> – 3 ECTS</a:t>
            </a:r>
          </a:p>
          <a:p>
            <a:pPr marL="176213" indent="-176213">
              <a:buFont typeface="Arial" panose="020B0604020202020204" pitchFamily="34" charset="0"/>
              <a:buChar char="•"/>
            </a:pPr>
            <a:r>
              <a:rPr lang="it-IT" sz="1400" dirty="0" err="1"/>
              <a:t>Gestión</a:t>
            </a:r>
            <a:r>
              <a:rPr lang="it-IT" sz="1400" dirty="0"/>
              <a:t> y </a:t>
            </a:r>
            <a:r>
              <a:rPr lang="it-IT" sz="1400" dirty="0" err="1"/>
              <a:t>evaluación</a:t>
            </a:r>
            <a:r>
              <a:rPr lang="it-IT" sz="1400" dirty="0"/>
              <a:t> de </a:t>
            </a:r>
            <a:r>
              <a:rPr lang="it-IT" sz="1400" dirty="0" err="1"/>
              <a:t>proyectos</a:t>
            </a:r>
            <a:r>
              <a:rPr lang="it-IT" sz="1400" dirty="0"/>
              <a:t> </a:t>
            </a:r>
            <a:r>
              <a:rPr lang="it-IT" sz="1400" dirty="0" err="1"/>
              <a:t>aplicado</a:t>
            </a:r>
            <a:r>
              <a:rPr lang="it-IT" sz="1400" dirty="0"/>
              <a:t> a </a:t>
            </a:r>
            <a:r>
              <a:rPr lang="it-IT" sz="1400" dirty="0" err="1"/>
              <a:t>cooperativas</a:t>
            </a:r>
            <a:r>
              <a:rPr lang="it-IT" sz="1400" dirty="0"/>
              <a:t> </a:t>
            </a:r>
          </a:p>
          <a:p>
            <a:pPr indent="176213"/>
            <a:r>
              <a:rPr lang="it-IT" sz="1400" dirty="0"/>
              <a:t>- 3 ECTS</a:t>
            </a:r>
          </a:p>
        </p:txBody>
      </p:sp>
      <p:sp>
        <p:nvSpPr>
          <p:cNvPr id="7" name="CasellaDiTesto 6">
            <a:extLst>
              <a:ext uri="{FF2B5EF4-FFF2-40B4-BE49-F238E27FC236}">
                <a16:creationId xmlns:a16="http://schemas.microsoft.com/office/drawing/2014/main" id="{0317F07C-E6AE-4E3C-A0F1-E1EDC7C10C56}"/>
              </a:ext>
            </a:extLst>
          </p:cNvPr>
          <p:cNvSpPr txBox="1"/>
          <p:nvPr/>
        </p:nvSpPr>
        <p:spPr>
          <a:xfrm>
            <a:off x="694966" y="2667343"/>
            <a:ext cx="5375742" cy="4001095"/>
          </a:xfrm>
          <a:prstGeom prst="rect">
            <a:avLst/>
          </a:prstGeom>
          <a:noFill/>
        </p:spPr>
        <p:txBody>
          <a:bodyPr wrap="square">
            <a:spAutoFit/>
          </a:bodyPr>
          <a:lstStyle/>
          <a:p>
            <a:pPr>
              <a:spcBef>
                <a:spcPts val="600"/>
              </a:spcBef>
            </a:pPr>
            <a:r>
              <a:rPr lang="it-IT" sz="1400" b="1" dirty="0">
                <a:solidFill>
                  <a:srgbClr val="C00000"/>
                </a:solidFill>
              </a:rPr>
              <a:t>Attività obbligatorie:</a:t>
            </a:r>
          </a:p>
          <a:p>
            <a:pPr>
              <a:spcBef>
                <a:spcPts val="600"/>
              </a:spcBef>
            </a:pPr>
            <a:r>
              <a:rPr lang="it-IT" sz="1400" dirty="0"/>
              <a:t>FUNDAMENTOS DE LA ECONOMÌA SOCIAL: </a:t>
            </a:r>
          </a:p>
          <a:p>
            <a:pPr marL="285750" indent="-109538">
              <a:buFont typeface="Arial" panose="020B0604020202020204" pitchFamily="34" charset="0"/>
              <a:buChar char="•"/>
            </a:pPr>
            <a:r>
              <a:rPr lang="it-IT" sz="1400" b="1" dirty="0"/>
              <a:t>TICS, </a:t>
            </a:r>
            <a:r>
              <a:rPr lang="it-IT" sz="1400" b="1" dirty="0" err="1"/>
              <a:t>redes</a:t>
            </a:r>
            <a:r>
              <a:rPr lang="it-IT" sz="1400" b="1" dirty="0"/>
              <a:t> e </a:t>
            </a:r>
            <a:r>
              <a:rPr lang="it-IT" sz="1400" b="1" dirty="0" err="1"/>
              <a:t>innovación</a:t>
            </a:r>
            <a:r>
              <a:rPr lang="it-IT" sz="1400" b="1" dirty="0"/>
              <a:t> de la </a:t>
            </a:r>
            <a:r>
              <a:rPr lang="it-IT" sz="1400" b="1" dirty="0" err="1"/>
              <a:t>economía</a:t>
            </a:r>
            <a:r>
              <a:rPr lang="it-IT" sz="1400" b="1" dirty="0"/>
              <a:t> </a:t>
            </a:r>
            <a:r>
              <a:rPr lang="it-IT" sz="1400" dirty="0"/>
              <a:t>social (4 ECTS)</a:t>
            </a:r>
          </a:p>
          <a:p>
            <a:pPr>
              <a:spcBef>
                <a:spcPts val="600"/>
              </a:spcBef>
            </a:pPr>
            <a:r>
              <a:rPr lang="it-IT" sz="1400" dirty="0"/>
              <a:t>RÉGIMEN JURÍDICO, FISCAL Y CONTABLE DE LAS EMPRESAS DE LA ECONOMÍA SOCIAL:</a:t>
            </a:r>
          </a:p>
          <a:p>
            <a:pPr marL="285750" indent="-109538">
              <a:buFont typeface="Arial" panose="020B0604020202020204" pitchFamily="34" charset="0"/>
              <a:buChar char="•"/>
            </a:pPr>
            <a:r>
              <a:rPr lang="it-IT" sz="1400" b="1" dirty="0" err="1"/>
              <a:t>Contabilidad</a:t>
            </a:r>
            <a:r>
              <a:rPr lang="it-IT" sz="1400" b="1" dirty="0"/>
              <a:t> de </a:t>
            </a:r>
            <a:r>
              <a:rPr lang="it-IT" sz="1400" b="1" dirty="0" err="1"/>
              <a:t>las</a:t>
            </a:r>
            <a:r>
              <a:rPr lang="it-IT" sz="1400" b="1" dirty="0"/>
              <a:t> </a:t>
            </a:r>
            <a:r>
              <a:rPr lang="it-IT" sz="1400" b="1" dirty="0" err="1"/>
              <a:t>empresas</a:t>
            </a:r>
            <a:r>
              <a:rPr lang="it-IT" sz="1400" b="1" dirty="0"/>
              <a:t> de </a:t>
            </a:r>
            <a:r>
              <a:rPr lang="it-IT" sz="1400" b="1" dirty="0" err="1"/>
              <a:t>economía</a:t>
            </a:r>
            <a:r>
              <a:rPr lang="it-IT" sz="1400" b="1" dirty="0"/>
              <a:t> Social (3 ECTS)</a:t>
            </a:r>
          </a:p>
          <a:p>
            <a:pPr>
              <a:spcBef>
                <a:spcPts val="600"/>
              </a:spcBef>
            </a:pPr>
            <a:r>
              <a:rPr lang="it-IT" sz="1400" dirty="0"/>
              <a:t>ADMINISTRACIÓN Y DIRECCIÓN DE EMPRESAS DE LA ECONOMIA SOCIAL (10 ECTS):</a:t>
            </a:r>
          </a:p>
          <a:p>
            <a:pPr marL="268288" indent="-92075">
              <a:buFont typeface="Arial" panose="020B0604020202020204" pitchFamily="34" charset="0"/>
              <a:buChar char="•"/>
            </a:pPr>
            <a:r>
              <a:rPr lang="it-IT" sz="1400" b="1" dirty="0" err="1"/>
              <a:t>Dirección</a:t>
            </a:r>
            <a:r>
              <a:rPr lang="it-IT" sz="1400" b="1" dirty="0"/>
              <a:t> </a:t>
            </a:r>
            <a:r>
              <a:rPr lang="it-IT" sz="1400" b="1" dirty="0" err="1"/>
              <a:t>Estratégica</a:t>
            </a:r>
            <a:r>
              <a:rPr lang="it-IT" sz="1400" b="1" dirty="0"/>
              <a:t> de </a:t>
            </a:r>
            <a:r>
              <a:rPr lang="it-IT" sz="1400" b="1" dirty="0" err="1"/>
              <a:t>las</a:t>
            </a:r>
            <a:r>
              <a:rPr lang="it-IT" sz="1400" b="1" dirty="0"/>
              <a:t> </a:t>
            </a:r>
            <a:r>
              <a:rPr lang="it-IT" sz="1400" b="1" dirty="0" err="1"/>
              <a:t>empresas</a:t>
            </a:r>
            <a:r>
              <a:rPr lang="it-IT" sz="1400" b="1" dirty="0"/>
              <a:t> de la </a:t>
            </a:r>
            <a:r>
              <a:rPr lang="it-IT" sz="1400" b="1" dirty="0" err="1"/>
              <a:t>economía</a:t>
            </a:r>
            <a:r>
              <a:rPr lang="it-IT" sz="1400" b="1" dirty="0"/>
              <a:t> social (4 ECTS)</a:t>
            </a:r>
          </a:p>
          <a:p>
            <a:pPr marL="268288" indent="-92075">
              <a:buFont typeface="Arial" panose="020B0604020202020204" pitchFamily="34" charset="0"/>
              <a:buChar char="•"/>
            </a:pPr>
            <a:r>
              <a:rPr lang="it-IT" sz="1400" b="1" dirty="0" err="1"/>
              <a:t>Dirección</a:t>
            </a:r>
            <a:r>
              <a:rPr lang="it-IT" sz="1400" b="1" dirty="0"/>
              <a:t> de </a:t>
            </a:r>
            <a:r>
              <a:rPr lang="it-IT" sz="1400" b="1" dirty="0" err="1"/>
              <a:t>los</a:t>
            </a:r>
            <a:r>
              <a:rPr lang="it-IT" sz="1400" b="1" dirty="0"/>
              <a:t> </a:t>
            </a:r>
            <a:r>
              <a:rPr lang="it-IT" sz="1400" b="1" dirty="0" err="1"/>
              <a:t>recursos</a:t>
            </a:r>
            <a:r>
              <a:rPr lang="it-IT" sz="1400" b="1" dirty="0"/>
              <a:t> </a:t>
            </a:r>
            <a:r>
              <a:rPr lang="it-IT" sz="1400" b="1" dirty="0" err="1"/>
              <a:t>humanos</a:t>
            </a:r>
            <a:r>
              <a:rPr lang="it-IT" sz="1400" b="1" dirty="0"/>
              <a:t> de </a:t>
            </a:r>
            <a:r>
              <a:rPr lang="it-IT" sz="1400" b="1" dirty="0" err="1"/>
              <a:t>las</a:t>
            </a:r>
            <a:r>
              <a:rPr lang="it-IT" sz="1400" b="1" dirty="0"/>
              <a:t> </a:t>
            </a:r>
            <a:r>
              <a:rPr lang="it-IT" sz="1400" b="1" dirty="0" err="1"/>
              <a:t>empresas</a:t>
            </a:r>
            <a:r>
              <a:rPr lang="it-IT" sz="1400" b="1" dirty="0"/>
              <a:t> de la </a:t>
            </a:r>
            <a:r>
              <a:rPr lang="it-IT" sz="1400" b="1" dirty="0" err="1"/>
              <a:t>economía</a:t>
            </a:r>
            <a:r>
              <a:rPr lang="it-IT" sz="1400" b="1" dirty="0"/>
              <a:t> social (3 ECTS)</a:t>
            </a:r>
          </a:p>
          <a:p>
            <a:pPr marL="268288" indent="-92075">
              <a:buFont typeface="Arial" panose="020B0604020202020204" pitchFamily="34" charset="0"/>
              <a:buChar char="•"/>
            </a:pPr>
            <a:r>
              <a:rPr lang="it-IT" sz="1400" b="1" dirty="0"/>
              <a:t> Marketing de </a:t>
            </a:r>
            <a:r>
              <a:rPr lang="it-IT" sz="1400" b="1" dirty="0" err="1"/>
              <a:t>las</a:t>
            </a:r>
            <a:r>
              <a:rPr lang="it-IT" sz="1400" b="1" dirty="0"/>
              <a:t> </a:t>
            </a:r>
            <a:r>
              <a:rPr lang="it-IT" sz="1400" b="1" dirty="0" err="1"/>
              <a:t>empresas</a:t>
            </a:r>
            <a:r>
              <a:rPr lang="it-IT" sz="1400" b="1" dirty="0"/>
              <a:t> de la </a:t>
            </a:r>
            <a:r>
              <a:rPr lang="it-IT" sz="1400" b="1" dirty="0" err="1"/>
              <a:t>economía</a:t>
            </a:r>
            <a:r>
              <a:rPr lang="it-IT" sz="1400" b="1" dirty="0"/>
              <a:t> social (3 ECTS)</a:t>
            </a:r>
          </a:p>
          <a:p>
            <a:pPr>
              <a:spcBef>
                <a:spcPts val="600"/>
              </a:spcBef>
            </a:pPr>
            <a:r>
              <a:rPr lang="it-IT" sz="1400" dirty="0"/>
              <a:t>INVESTIGACIÓN EN ECONOMÍA SOCIAL (9 ECTS)</a:t>
            </a:r>
          </a:p>
          <a:p>
            <a:pPr>
              <a:spcBef>
                <a:spcPts val="600"/>
              </a:spcBef>
            </a:pPr>
            <a:r>
              <a:rPr lang="it-IT" sz="1400" dirty="0"/>
              <a:t>PRÁCTICAS EXTERNAS (9 ECTS)  (Il tirocinio è organizzato da Valencia)</a:t>
            </a:r>
          </a:p>
          <a:p>
            <a:pPr>
              <a:spcBef>
                <a:spcPts val="600"/>
              </a:spcBef>
            </a:pPr>
            <a:r>
              <a:rPr lang="it-IT" sz="1400" dirty="0"/>
              <a:t>TRABAJO FIN DE MÁSTER (6 ECTS)</a:t>
            </a:r>
          </a:p>
        </p:txBody>
      </p:sp>
      <p:cxnSp>
        <p:nvCxnSpPr>
          <p:cNvPr id="10" name="Connettore diritto 9">
            <a:extLst>
              <a:ext uri="{FF2B5EF4-FFF2-40B4-BE49-F238E27FC236}">
                <a16:creationId xmlns:a16="http://schemas.microsoft.com/office/drawing/2014/main" id="{2F8DFCE2-A3F7-4A1D-9F11-8EB98CB99D22}"/>
              </a:ext>
            </a:extLst>
          </p:cNvPr>
          <p:cNvCxnSpPr>
            <a:cxnSpLocks/>
          </p:cNvCxnSpPr>
          <p:nvPr/>
        </p:nvCxnSpPr>
        <p:spPr>
          <a:xfrm>
            <a:off x="6070708" y="2852886"/>
            <a:ext cx="25292" cy="3590294"/>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13" name="CasellaDiTesto 12">
            <a:extLst>
              <a:ext uri="{FF2B5EF4-FFF2-40B4-BE49-F238E27FC236}">
                <a16:creationId xmlns:a16="http://schemas.microsoft.com/office/drawing/2014/main" id="{76FC8791-82F9-4472-B3A8-05296EFCBC9B}"/>
              </a:ext>
            </a:extLst>
          </p:cNvPr>
          <p:cNvSpPr txBox="1"/>
          <p:nvPr/>
        </p:nvSpPr>
        <p:spPr>
          <a:xfrm>
            <a:off x="4968552" y="2330886"/>
            <a:ext cx="6096000" cy="307777"/>
          </a:xfrm>
          <a:prstGeom prst="rect">
            <a:avLst/>
          </a:prstGeom>
          <a:noFill/>
        </p:spPr>
        <p:txBody>
          <a:bodyPr wrap="square">
            <a:spAutoFit/>
          </a:bodyPr>
          <a:lstStyle/>
          <a:p>
            <a:r>
              <a:rPr lang="it-IT" sz="1400" b="1" dirty="0">
                <a:solidFill>
                  <a:srgbClr val="C00000"/>
                </a:solidFill>
                <a:effectLst/>
                <a:ea typeface="Times New Roman" panose="02020603050405020304" pitchFamily="18" charset="0"/>
                <a:cs typeface="Times New Roman" panose="02020603050405020304" pitchFamily="18" charset="0"/>
              </a:rPr>
              <a:t>Struttura del programma</a:t>
            </a:r>
            <a:r>
              <a:rPr lang="it-IT" sz="1400" b="1" dirty="0">
                <a:solidFill>
                  <a:srgbClr val="C00000"/>
                </a:solidFill>
                <a:ea typeface="Times New Roman" panose="02020603050405020304" pitchFamily="18" charset="0"/>
                <a:cs typeface="Times New Roman" panose="02020603050405020304" pitchFamily="18" charset="0"/>
              </a:rPr>
              <a:t>:</a:t>
            </a:r>
            <a:endParaRPr lang="it-IT" sz="1400" b="1" dirty="0">
              <a:solidFill>
                <a:srgbClr val="C00000"/>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9329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quarter" idx="11"/>
          </p:nvPr>
        </p:nvSpPr>
        <p:spPr>
          <a:xfrm>
            <a:off x="571449" y="2877325"/>
            <a:ext cx="4948488" cy="936103"/>
          </a:xfrm>
        </p:spPr>
        <p:txBody>
          <a:bodyPr/>
          <a:lstStyle/>
          <a:p>
            <a:pPr algn="l"/>
            <a:r>
              <a:rPr lang="it-IT" b="1" dirty="0">
                <a:solidFill>
                  <a:schemeClr val="tx1"/>
                </a:solidFill>
                <a:latin typeface="+mj-lt"/>
              </a:rPr>
              <a:t>Info per programma doppio diploma:</a:t>
            </a:r>
          </a:p>
          <a:p>
            <a:pPr algn="l"/>
            <a:r>
              <a:rPr lang="it-IT" b="1" dirty="0">
                <a:solidFill>
                  <a:schemeClr val="tx1"/>
                </a:solidFill>
                <a:latin typeface="+mj-lt"/>
              </a:rPr>
              <a:t>Info for the double degree programme:</a:t>
            </a:r>
          </a:p>
          <a:p>
            <a:pPr algn="l"/>
            <a:endParaRPr lang="it-IT" b="1" dirty="0">
              <a:solidFill>
                <a:schemeClr val="tx1"/>
              </a:solidFill>
              <a:latin typeface="+mj-lt"/>
            </a:endParaRPr>
          </a:p>
          <a:p>
            <a:pPr algn="l"/>
            <a:r>
              <a:rPr lang="it-IT" sz="2000" b="1" dirty="0">
                <a:solidFill>
                  <a:srgbClr val="C00000"/>
                </a:solidFill>
                <a:latin typeface="+mj-lt"/>
              </a:rPr>
              <a:t>Mara Donati</a:t>
            </a:r>
          </a:p>
          <a:p>
            <a:pPr algn="l"/>
            <a:r>
              <a:rPr lang="it-IT" dirty="0"/>
              <a:t>Ufficio gestione corsi di studio Economia e Management </a:t>
            </a:r>
          </a:p>
          <a:p>
            <a:pPr algn="l"/>
            <a:r>
              <a:rPr lang="it-IT" dirty="0"/>
              <a:t>Settore Servizi didattici – Area di Campus Forlì </a:t>
            </a:r>
          </a:p>
          <a:p>
            <a:pPr algn="l"/>
            <a:r>
              <a:rPr lang="it-IT" dirty="0"/>
              <a:t>P.le della Vittoria, 15 – 47121 Forlì - Tel. +39 0543 374671</a:t>
            </a:r>
          </a:p>
          <a:p>
            <a:pPr algn="l"/>
            <a:r>
              <a:rPr lang="it-IT" dirty="0"/>
              <a:t>Ricevimento su appuntamento</a:t>
            </a:r>
          </a:p>
          <a:p>
            <a:pPr algn="l"/>
            <a:endParaRPr lang="it-IT" dirty="0"/>
          </a:p>
          <a:p>
            <a:pPr algn="l"/>
            <a:r>
              <a:rPr lang="it-IT" sz="1300" u="sng" dirty="0">
                <a:solidFill>
                  <a:srgbClr val="C00000"/>
                </a:solidFill>
                <a:hlinkClick r:id="rId2">
                  <a:extLst>
                    <a:ext uri="{A12FA001-AC4F-418D-AE19-62706E023703}">
                      <ahyp:hlinkClr xmlns:ahyp="http://schemas.microsoft.com/office/drawing/2018/hyperlinkcolor" val="tx"/>
                    </a:ext>
                  </a:extLst>
                </a:hlinkClick>
              </a:rPr>
              <a:t>didatticaforli.em.info@unibo.it</a:t>
            </a:r>
            <a:endParaRPr lang="it-IT" sz="1300" u="sng" dirty="0">
              <a:solidFill>
                <a:srgbClr val="C00000"/>
              </a:solidFill>
            </a:endParaRPr>
          </a:p>
          <a:p>
            <a:pPr algn="l"/>
            <a:r>
              <a:rPr lang="it-IT" sz="1300" dirty="0">
                <a:solidFill>
                  <a:schemeClr val="tx1"/>
                </a:solidFill>
              </a:rPr>
              <a:t>Teams: </a:t>
            </a:r>
            <a:r>
              <a:rPr lang="it-IT" sz="1300" u="sng" dirty="0">
                <a:solidFill>
                  <a:srgbClr val="C00000"/>
                </a:solidFill>
              </a:rPr>
              <a:t>mara.donati@unibo.it</a:t>
            </a:r>
          </a:p>
          <a:p>
            <a:pPr algn="l"/>
            <a:r>
              <a:rPr lang="it-IT" dirty="0"/>
              <a:t> </a:t>
            </a:r>
          </a:p>
          <a:p>
            <a:pPr algn="l"/>
            <a:endParaRPr lang="it-IT" dirty="0"/>
          </a:p>
        </p:txBody>
      </p:sp>
      <p:sp>
        <p:nvSpPr>
          <p:cNvPr id="10" name="CasellaDiTesto 9">
            <a:extLst>
              <a:ext uri="{FF2B5EF4-FFF2-40B4-BE49-F238E27FC236}">
                <a16:creationId xmlns:a16="http://schemas.microsoft.com/office/drawing/2014/main" id="{2AE1E3DF-0F6A-42DC-863A-E9C2D8744578}"/>
              </a:ext>
            </a:extLst>
          </p:cNvPr>
          <p:cNvSpPr txBox="1"/>
          <p:nvPr/>
        </p:nvSpPr>
        <p:spPr>
          <a:xfrm>
            <a:off x="6312024" y="2877325"/>
            <a:ext cx="6120680" cy="3816429"/>
          </a:xfrm>
          <a:prstGeom prst="rect">
            <a:avLst/>
          </a:prstGeom>
          <a:noFill/>
        </p:spPr>
        <p:txBody>
          <a:bodyPr wrap="square">
            <a:spAutoFit/>
          </a:bodyPr>
          <a:lstStyle/>
          <a:p>
            <a:r>
              <a:rPr lang="it-IT" sz="1600" b="1" dirty="0">
                <a:latin typeface="+mj-lt"/>
              </a:rPr>
              <a:t>Per informazioni relative alla </a:t>
            </a:r>
            <a:r>
              <a:rPr lang="it-IT" sz="1600" b="1" dirty="0" err="1">
                <a:latin typeface="+mj-lt"/>
              </a:rPr>
              <a:t>candidaturea</a:t>
            </a:r>
            <a:r>
              <a:rPr lang="it-IT" sz="1600" b="1" dirty="0">
                <a:latin typeface="+mj-lt"/>
              </a:rPr>
              <a:t> e procedure Erasmus:</a:t>
            </a:r>
          </a:p>
          <a:p>
            <a:r>
              <a:rPr lang="it-IT" sz="1600" b="1" dirty="0">
                <a:latin typeface="+mj-lt"/>
              </a:rPr>
              <a:t>For info </a:t>
            </a:r>
            <a:r>
              <a:rPr lang="it-IT" sz="1600" b="1" dirty="0" err="1">
                <a:latin typeface="+mj-lt"/>
              </a:rPr>
              <a:t>about</a:t>
            </a:r>
            <a:r>
              <a:rPr lang="it-IT" sz="1600" b="1" dirty="0">
                <a:latin typeface="+mj-lt"/>
              </a:rPr>
              <a:t> Erasmus </a:t>
            </a:r>
            <a:r>
              <a:rPr lang="it-IT" sz="1600" b="1" dirty="0" err="1">
                <a:latin typeface="+mj-lt"/>
              </a:rPr>
              <a:t>application</a:t>
            </a:r>
            <a:r>
              <a:rPr lang="it-IT" sz="1600" b="1" dirty="0">
                <a:latin typeface="+mj-lt"/>
              </a:rPr>
              <a:t> and </a:t>
            </a:r>
            <a:r>
              <a:rPr lang="it-IT" sz="1600" b="1" dirty="0" err="1">
                <a:latin typeface="+mj-lt"/>
              </a:rPr>
              <a:t>procedures</a:t>
            </a:r>
            <a:r>
              <a:rPr lang="it-IT" sz="1600" b="1" dirty="0">
                <a:latin typeface="+mj-lt"/>
              </a:rPr>
              <a:t>:</a:t>
            </a:r>
          </a:p>
          <a:p>
            <a:endParaRPr lang="it-IT" b="1" dirty="0"/>
          </a:p>
          <a:p>
            <a:r>
              <a:rPr lang="it-IT" sz="2000" b="1" dirty="0">
                <a:solidFill>
                  <a:srgbClr val="C00000"/>
                </a:solidFill>
                <a:latin typeface="+mj-lt"/>
              </a:rPr>
              <a:t>Ufficio Relazioni Internazionali – Campus Forlì</a:t>
            </a:r>
          </a:p>
          <a:p>
            <a:pPr algn="l"/>
            <a:r>
              <a:rPr lang="it-IT" sz="1600" dirty="0">
                <a:solidFill>
                  <a:schemeClr val="tx1">
                    <a:lumMod val="65000"/>
                    <a:lumOff val="35000"/>
                  </a:schemeClr>
                </a:solidFill>
              </a:rPr>
              <a:t>Padiglione Melandri - Piano Terra - Piazzale Solieri 1</a:t>
            </a:r>
          </a:p>
          <a:p>
            <a:pPr algn="l"/>
            <a:r>
              <a:rPr lang="it-IT" sz="1600" dirty="0">
                <a:solidFill>
                  <a:schemeClr val="tx1">
                    <a:lumMod val="65000"/>
                    <a:lumOff val="35000"/>
                  </a:schemeClr>
                </a:solidFill>
              </a:rPr>
              <a:t>Ricevimento su appuntamento </a:t>
            </a:r>
          </a:p>
          <a:p>
            <a:pPr algn="l"/>
            <a:endParaRPr lang="it-IT" sz="1600" dirty="0">
              <a:solidFill>
                <a:schemeClr val="tx1">
                  <a:lumMod val="65000"/>
                  <a:lumOff val="35000"/>
                </a:schemeClr>
              </a:solidFill>
            </a:endParaRPr>
          </a:p>
          <a:p>
            <a:r>
              <a:rPr lang="it-IT" sz="1600" dirty="0">
                <a:solidFill>
                  <a:schemeClr val="tx1">
                    <a:lumMod val="65000"/>
                    <a:lumOff val="35000"/>
                  </a:schemeClr>
                </a:solidFill>
              </a:rPr>
              <a:t>Tel +39 0543 374812</a:t>
            </a:r>
            <a:br>
              <a:rPr lang="it-IT" sz="1600" dirty="0">
                <a:solidFill>
                  <a:schemeClr val="tx1">
                    <a:lumMod val="65000"/>
                    <a:lumOff val="35000"/>
                  </a:schemeClr>
                </a:solidFill>
              </a:rPr>
            </a:br>
            <a:r>
              <a:rPr lang="it-IT" sz="1600" dirty="0">
                <a:solidFill>
                  <a:schemeClr val="tx1">
                    <a:lumMod val="65000"/>
                    <a:lumOff val="35000"/>
                  </a:schemeClr>
                </a:solidFill>
              </a:rPr>
              <a:t>Orari sportello telefonico: martedì e giovedì 10:00-12:00</a:t>
            </a:r>
          </a:p>
          <a:p>
            <a:pPr algn="l"/>
            <a:endParaRPr lang="it-IT" sz="1600" dirty="0">
              <a:solidFill>
                <a:schemeClr val="tx1">
                  <a:lumMod val="65000"/>
                  <a:lumOff val="35000"/>
                </a:schemeClr>
              </a:solidFill>
              <a:hlinkClick r:id="rId3">
                <a:extLst>
                  <a:ext uri="{A12FA001-AC4F-418D-AE19-62706E023703}">
                    <ahyp:hlinkClr xmlns:ahyp="http://schemas.microsoft.com/office/drawing/2018/hyperlinkcolor" val="tx"/>
                  </a:ext>
                </a:extLst>
              </a:hlinkClick>
            </a:endParaRPr>
          </a:p>
          <a:p>
            <a:pPr algn="l"/>
            <a:r>
              <a:rPr lang="it-IT" sz="1300" u="sng" dirty="0">
                <a:solidFill>
                  <a:srgbClr val="C00000"/>
                </a:solidFill>
                <a:hlinkClick r:id="rId3">
                  <a:extLst>
                    <a:ext uri="{A12FA001-AC4F-418D-AE19-62706E023703}">
                      <ahyp:hlinkClr xmlns:ahyp="http://schemas.microsoft.com/office/drawing/2018/hyperlinkcolor" val="tx"/>
                    </a:ext>
                  </a:extLst>
                </a:hlinkClick>
              </a:rPr>
              <a:t>campusforli.uri@unibo.it</a:t>
            </a:r>
            <a:br>
              <a:rPr lang="it-IT" sz="2000" b="0" i="0" dirty="0">
                <a:solidFill>
                  <a:srgbClr val="333333"/>
                </a:solidFill>
                <a:effectLst/>
                <a:latin typeface="Opensans"/>
              </a:rPr>
            </a:br>
            <a:endParaRPr lang="it-IT" sz="2000" dirty="0"/>
          </a:p>
          <a:p>
            <a:endParaRPr lang="it-IT" sz="2000" b="1" dirty="0">
              <a:solidFill>
                <a:srgbClr val="C00000"/>
              </a:solidFill>
              <a:latin typeface="+mj-lt"/>
            </a:endParaRPr>
          </a:p>
          <a:p>
            <a:endParaRPr lang="it-IT" b="1" dirty="0"/>
          </a:p>
        </p:txBody>
      </p:sp>
      <p:cxnSp>
        <p:nvCxnSpPr>
          <p:cNvPr id="13" name="Connettore diritto 12">
            <a:extLst>
              <a:ext uri="{FF2B5EF4-FFF2-40B4-BE49-F238E27FC236}">
                <a16:creationId xmlns:a16="http://schemas.microsoft.com/office/drawing/2014/main" id="{005FA2B7-F460-424D-935F-E2BFD51D9962}"/>
              </a:ext>
            </a:extLst>
          </p:cNvPr>
          <p:cNvCxnSpPr>
            <a:cxnSpLocks/>
          </p:cNvCxnSpPr>
          <p:nvPr/>
        </p:nvCxnSpPr>
        <p:spPr>
          <a:xfrm>
            <a:off x="6070708" y="2636912"/>
            <a:ext cx="25292" cy="3590294"/>
          </a:xfrm>
          <a:prstGeom prst="line">
            <a:avLst/>
          </a:prstGeom>
          <a:ln w="1905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994161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6600055" y="618920"/>
            <a:ext cx="4776861" cy="648071"/>
          </a:xfrm>
        </p:spPr>
        <p:txBody>
          <a:bodyPr/>
          <a:lstStyle/>
          <a:p>
            <a:pPr algn="ctr"/>
            <a:r>
              <a:rPr lang="it-IT" sz="2400" b="1" u="sng" dirty="0" err="1">
                <a:effectLst/>
                <a:latin typeface="Calibri" panose="020F0502020204030204" pitchFamily="34" charset="0"/>
                <a:ea typeface="Times New Roman" panose="02020603050405020304" pitchFamily="18" charset="0"/>
                <a:cs typeface="Times New Roman" panose="02020603050405020304" pitchFamily="18" charset="0"/>
              </a:rPr>
              <a:t>What</a:t>
            </a:r>
            <a:r>
              <a:rPr lang="it-IT" sz="2400" b="1" u="sng" dirty="0">
                <a:effectLst/>
                <a:latin typeface="Calibri" panose="020F0502020204030204" pitchFamily="34" charset="0"/>
                <a:ea typeface="Times New Roman" panose="02020603050405020304" pitchFamily="18" charset="0"/>
                <a:cs typeface="Times New Roman" panose="02020603050405020304" pitchFamily="18" charset="0"/>
              </a:rPr>
              <a:t> </a:t>
            </a:r>
            <a:r>
              <a:rPr lang="it-IT" sz="2400" b="1" u="sng" dirty="0" err="1">
                <a:effectLst/>
                <a:latin typeface="Calibri" panose="020F0502020204030204" pitchFamily="34" charset="0"/>
                <a:ea typeface="Times New Roman" panose="02020603050405020304" pitchFamily="18" charset="0"/>
                <a:cs typeface="Times New Roman" panose="02020603050405020304" pitchFamily="18" charset="0"/>
              </a:rPr>
              <a:t>is</a:t>
            </a:r>
            <a:r>
              <a:rPr lang="it-IT" sz="2400" b="1" u="sng" dirty="0">
                <a:effectLst/>
                <a:latin typeface="Calibri" panose="020F0502020204030204" pitchFamily="34" charset="0"/>
                <a:ea typeface="Times New Roman" panose="02020603050405020304" pitchFamily="18" charset="0"/>
                <a:cs typeface="Times New Roman" panose="02020603050405020304" pitchFamily="18" charset="0"/>
              </a:rPr>
              <a:t> the Double Degree programme?</a:t>
            </a:r>
            <a:endParaRPr lang="it-IT" sz="2400" b="1"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it-IT" dirty="0"/>
          </a:p>
        </p:txBody>
      </p:sp>
      <p:sp>
        <p:nvSpPr>
          <p:cNvPr id="3" name="Segnaposto testo 2"/>
          <p:cNvSpPr>
            <a:spLocks noGrp="1"/>
          </p:cNvSpPr>
          <p:nvPr>
            <p:ph type="body" sz="quarter" idx="11"/>
          </p:nvPr>
        </p:nvSpPr>
        <p:spPr>
          <a:xfrm>
            <a:off x="551384" y="1700808"/>
            <a:ext cx="4776860" cy="4320381"/>
          </a:xfrm>
        </p:spPr>
        <p:txBody>
          <a:bodyPr/>
          <a:lstStyle/>
          <a:p>
            <a:pPr algn="just"/>
            <a:r>
              <a:rPr lang="it-IT" sz="1800" b="0" dirty="0">
                <a:effectLst/>
                <a:latin typeface="Calibri" panose="020F0502020204030204" pitchFamily="34" charset="0"/>
                <a:ea typeface="Times New Roman" panose="02020603050405020304" pitchFamily="18" charset="0"/>
                <a:cs typeface="Times New Roman" panose="02020603050405020304" pitchFamily="18" charset="0"/>
              </a:rPr>
              <a:t>Il programma di doppio diploma consente ai vincitori di svolgere il secondo anno di corso di studi presso una delle università partner, acquisire tutti i crediti formativi </a:t>
            </a:r>
            <a:r>
              <a:rPr lang="it-IT" sz="1800" b="0" u="sng" dirty="0">
                <a:effectLst/>
                <a:latin typeface="Calibri" panose="020F0502020204030204" pitchFamily="34" charset="0"/>
                <a:ea typeface="Times New Roman" panose="02020603050405020304" pitchFamily="18" charset="0"/>
                <a:cs typeface="Times New Roman" panose="02020603050405020304" pitchFamily="18" charset="0"/>
              </a:rPr>
              <a:t>previsti in base agli accordi di doppio diploma tra le due università </a:t>
            </a:r>
            <a:r>
              <a:rPr lang="it-IT" sz="1800" b="0" dirty="0">
                <a:effectLst/>
                <a:latin typeface="Calibri" panose="020F0502020204030204" pitchFamily="34" charset="0"/>
                <a:ea typeface="Times New Roman" panose="02020603050405020304" pitchFamily="18" charset="0"/>
                <a:cs typeface="Times New Roman" panose="02020603050405020304" pitchFamily="18" charset="0"/>
              </a:rPr>
              <a:t>ed ottenere, dopo aver completato il piano di studi previsto dalla convenzione, sia il titolo di studi rilasciato dall’Università di Bologna, sia quello dell’università partner. </a:t>
            </a:r>
          </a:p>
          <a:p>
            <a:pPr algn="just"/>
            <a:endParaRPr lang="it-IT"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it-IT" sz="1800" b="0" dirty="0">
                <a:effectLst/>
                <a:latin typeface="Calibri" panose="020F0502020204030204" pitchFamily="34" charset="0"/>
                <a:ea typeface="Times New Roman" panose="02020603050405020304" pitchFamily="18" charset="0"/>
                <a:cs typeface="Times New Roman" panose="02020603050405020304" pitchFamily="18" charset="0"/>
              </a:rPr>
              <a:t>I partecipanti sono esonerati dal pagamento delle tasse d’iscrizione presso l’istituto ospitante (ma non di quelle dell’istituto di provenienza) – ad eccezione di eventuali tasse di laurea previste dalla sede ospitante.</a:t>
            </a:r>
            <a:endParaRPr lang="it-IT" sz="1800" b="1" dirty="0">
              <a:effectLst/>
              <a:latin typeface="Arial" panose="020B0604020202020204" pitchFamily="34" charset="0"/>
              <a:ea typeface="Times New Roman" panose="02020603050405020304" pitchFamily="18" charset="0"/>
              <a:cs typeface="Times New Roman" panose="02020603050405020304" pitchFamily="18" charset="0"/>
            </a:endParaRPr>
          </a:p>
          <a:p>
            <a:pPr algn="just"/>
            <a:endParaRPr lang="it-IT" sz="1800" b="1"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it-IT" dirty="0"/>
          </a:p>
        </p:txBody>
      </p:sp>
      <p:sp>
        <p:nvSpPr>
          <p:cNvPr id="4" name="Segnaposto testo 1">
            <a:extLst>
              <a:ext uri="{FF2B5EF4-FFF2-40B4-BE49-F238E27FC236}">
                <a16:creationId xmlns:a16="http://schemas.microsoft.com/office/drawing/2014/main" id="{03BBB098-57DF-4124-8634-49C4B6BABE6F}"/>
              </a:ext>
            </a:extLst>
          </p:cNvPr>
          <p:cNvSpPr txBox="1">
            <a:spLocks/>
          </p:cNvSpPr>
          <p:nvPr/>
        </p:nvSpPr>
        <p:spPr>
          <a:xfrm>
            <a:off x="679452" y="629076"/>
            <a:ext cx="4776861" cy="648071"/>
          </a:xfrm>
          <a:prstGeom prst="rect">
            <a:avLst/>
          </a:prstGeom>
        </p:spPr>
        <p:txBody>
          <a:bodyPr/>
          <a:lstStyle>
            <a:lvl1pPr marL="0" indent="0" algn="l" defTabSz="914400" rtl="0" eaLnBrk="1" latinLnBrk="0" hangingPunct="1">
              <a:lnSpc>
                <a:spcPts val="2200"/>
              </a:lnSpc>
              <a:spcBef>
                <a:spcPct val="20000"/>
              </a:spcBef>
              <a:buFont typeface="Arial" panose="020B0604020202020204" pitchFamily="34" charset="0"/>
              <a:buNone/>
              <a:defRPr sz="2400" b="1" kern="1200">
                <a:solidFill>
                  <a:srgbClr val="BD2B0B"/>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it-IT" u="sng" dirty="0">
                <a:latin typeface="Calibri" panose="020F0502020204030204" pitchFamily="34" charset="0"/>
                <a:ea typeface="Times New Roman" panose="02020603050405020304" pitchFamily="18" charset="0"/>
                <a:cs typeface="Times New Roman" panose="02020603050405020304" pitchFamily="18" charset="0"/>
              </a:rPr>
              <a:t>Che cos’è il programma di </a:t>
            </a:r>
          </a:p>
          <a:p>
            <a:pPr algn="ctr"/>
            <a:r>
              <a:rPr lang="it-IT" u="sng" dirty="0">
                <a:latin typeface="Calibri" panose="020F0502020204030204" pitchFamily="34" charset="0"/>
                <a:ea typeface="Times New Roman" panose="02020603050405020304" pitchFamily="18" charset="0"/>
                <a:cs typeface="Times New Roman" panose="02020603050405020304" pitchFamily="18" charset="0"/>
              </a:rPr>
              <a:t>Doppio Diploma?</a:t>
            </a:r>
            <a:endParaRPr lang="it-IT" dirty="0">
              <a:latin typeface="Arial" panose="020B0604020202020204" pitchFamily="34" charset="0"/>
              <a:ea typeface="Times New Roman" panose="02020603050405020304" pitchFamily="18" charset="0"/>
              <a:cs typeface="Times New Roman" panose="02020603050405020304" pitchFamily="18" charset="0"/>
            </a:endParaRPr>
          </a:p>
          <a:p>
            <a:endParaRPr lang="it-IT" dirty="0"/>
          </a:p>
        </p:txBody>
      </p:sp>
      <p:sp>
        <p:nvSpPr>
          <p:cNvPr id="5" name="Segnaposto testo 2">
            <a:extLst>
              <a:ext uri="{FF2B5EF4-FFF2-40B4-BE49-F238E27FC236}">
                <a16:creationId xmlns:a16="http://schemas.microsoft.com/office/drawing/2014/main" id="{F4F8B145-F5BE-40FE-B439-8BE3475B1DD6}"/>
              </a:ext>
            </a:extLst>
          </p:cNvPr>
          <p:cNvSpPr txBox="1">
            <a:spLocks/>
          </p:cNvSpPr>
          <p:nvPr/>
        </p:nvSpPr>
        <p:spPr>
          <a:xfrm>
            <a:off x="6600056" y="1772816"/>
            <a:ext cx="4776860" cy="4320381"/>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GB" sz="1800" b="0" dirty="0">
                <a:effectLst/>
                <a:latin typeface="Calibri" panose="020F0502020204030204" pitchFamily="34" charset="0"/>
                <a:ea typeface="Times New Roman" panose="02020603050405020304" pitchFamily="18" charset="0"/>
                <a:cs typeface="Times New Roman" panose="02020603050405020304" pitchFamily="18" charset="0"/>
              </a:rPr>
              <a:t>It is a specific programme that enables students to spend their second year in one of the partner institutions, obtain the ECTS established in the Double Degree bilateral agreement and be awarded a master's degree by both the University of Bologna and the partner University. </a:t>
            </a:r>
          </a:p>
          <a:p>
            <a:pPr algn="just"/>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n-GB" dirty="0">
                <a:latin typeface="Calibri" panose="020F0502020204030204" pitchFamily="34" charset="0"/>
                <a:ea typeface="Times New Roman" panose="02020603050405020304" pitchFamily="18" charset="0"/>
                <a:cs typeface="Times New Roman" panose="02020603050405020304" pitchFamily="18" charset="0"/>
              </a:rPr>
              <a:t>Students are </a:t>
            </a:r>
            <a:r>
              <a:rPr lang="en-GB" sz="1800" b="0" dirty="0">
                <a:effectLst/>
                <a:latin typeface="Calibri" panose="020F0502020204030204" pitchFamily="34" charset="0"/>
                <a:ea typeface="Times New Roman" panose="02020603050405020304" pitchFamily="18" charset="0"/>
                <a:cs typeface="Times New Roman" panose="02020603050405020304" pitchFamily="18" charset="0"/>
              </a:rPr>
              <a:t>exempted from tuition fees at the host university (but not at the University of origin), with the exception of possible graduation fees required by the host university.</a:t>
            </a:r>
            <a:endParaRPr lang="it-IT" sz="1800" b="1" dirty="0">
              <a:effectLst/>
              <a:latin typeface="Arial" panose="020B0604020202020204" pitchFamily="34" charset="0"/>
              <a:ea typeface="Times New Roman" panose="02020603050405020304" pitchFamily="18" charset="0"/>
              <a:cs typeface="Times New Roman" panose="02020603050405020304" pitchFamily="18" charset="0"/>
            </a:endParaRPr>
          </a:p>
          <a:p>
            <a:pPr algn="just"/>
            <a:endParaRPr lang="it-IT" sz="1800" b="1"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it-IT" dirty="0"/>
          </a:p>
        </p:txBody>
      </p:sp>
      <p:cxnSp>
        <p:nvCxnSpPr>
          <p:cNvPr id="7" name="Connettore diritto 6">
            <a:extLst>
              <a:ext uri="{FF2B5EF4-FFF2-40B4-BE49-F238E27FC236}">
                <a16:creationId xmlns:a16="http://schemas.microsoft.com/office/drawing/2014/main" id="{34AA8420-3E5E-47E7-9CC6-61CECC115F2B}"/>
              </a:ext>
            </a:extLst>
          </p:cNvPr>
          <p:cNvCxnSpPr/>
          <p:nvPr/>
        </p:nvCxnSpPr>
        <p:spPr>
          <a:xfrm>
            <a:off x="6096000" y="618920"/>
            <a:ext cx="0" cy="5824260"/>
          </a:xfrm>
          <a:prstGeom prst="line">
            <a:avLst/>
          </a:prstGeom>
          <a:ln w="1905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578447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quarter" idx="11"/>
          </p:nvPr>
        </p:nvSpPr>
        <p:spPr>
          <a:xfrm>
            <a:off x="426866" y="836712"/>
            <a:ext cx="5400597" cy="4320381"/>
          </a:xfrm>
        </p:spPr>
        <p:txBody>
          <a:bodyPr/>
          <a:lstStyle/>
          <a:p>
            <a:pPr marL="342900" lvl="0" indent="-342900" algn="just">
              <a:buFont typeface="+mj-lt"/>
              <a:buAutoNum type="arabicPeriod"/>
              <a:tabLst>
                <a:tab pos="457200" algn="l"/>
              </a:tabLst>
            </a:pPr>
            <a:r>
              <a:rPr lang="it-IT" sz="1400" b="1" dirty="0">
                <a:effectLst/>
                <a:ea typeface="Times New Roman" panose="02020603050405020304" pitchFamily="18" charset="0"/>
                <a:cs typeface="Times New Roman" panose="02020603050405020304" pitchFamily="18" charset="0"/>
              </a:rPr>
              <a:t>essere iscritti al primo anno di uno dei corsi di laurea magistrale attivati dal Dipartimento di Scienze Aziendali presso il campus di Forlì per l’</a:t>
            </a:r>
            <a:r>
              <a:rPr lang="it-IT" sz="1400" b="1" dirty="0" err="1">
                <a:effectLst/>
                <a:ea typeface="Times New Roman" panose="02020603050405020304" pitchFamily="18" charset="0"/>
                <a:cs typeface="Times New Roman" panose="02020603050405020304" pitchFamily="18" charset="0"/>
              </a:rPr>
              <a:t>a.a</a:t>
            </a:r>
            <a:r>
              <a:rPr lang="it-IT" sz="1400" b="1" dirty="0">
                <a:effectLst/>
                <a:ea typeface="Times New Roman" panose="02020603050405020304" pitchFamily="18" charset="0"/>
                <a:cs typeface="Times New Roman" panose="02020603050405020304" pitchFamily="18" charset="0"/>
              </a:rPr>
              <a:t>. 2023/24:</a:t>
            </a:r>
          </a:p>
          <a:p>
            <a:pPr marL="534988" lvl="0" indent="-174625" algn="just">
              <a:buFont typeface="Wingdings" panose="05000000000000000000" pitchFamily="2" charset="2"/>
              <a:buChar char="§"/>
            </a:pPr>
            <a:r>
              <a:rPr lang="it-IT" sz="1400" b="0" dirty="0">
                <a:effectLst/>
                <a:ea typeface="Times New Roman" panose="02020603050405020304" pitchFamily="18" charset="0"/>
                <a:cs typeface="Times New Roman" panose="02020603050405020304" pitchFamily="18" charset="0"/>
              </a:rPr>
              <a:t>LM Economia e Commercio</a:t>
            </a:r>
          </a:p>
          <a:p>
            <a:pPr marL="534988" lvl="0" indent="-174625" algn="just">
              <a:buFont typeface="Wingdings" panose="05000000000000000000" pitchFamily="2" charset="2"/>
              <a:buChar char="§"/>
            </a:pPr>
            <a:r>
              <a:rPr lang="it-IT" sz="1400" b="0" dirty="0">
                <a:effectLst/>
                <a:ea typeface="Times New Roman" panose="02020603050405020304" pitchFamily="18" charset="0"/>
                <a:cs typeface="Times New Roman" panose="02020603050405020304" pitchFamily="18" charset="0"/>
              </a:rPr>
              <a:t>LM Management dell’Economia Sociale</a:t>
            </a:r>
          </a:p>
          <a:p>
            <a:pPr marL="534988" lvl="0" indent="-174625" algn="just">
              <a:buFont typeface="Wingdings" panose="05000000000000000000" pitchFamily="2" charset="2"/>
              <a:buChar char="§"/>
            </a:pPr>
            <a:r>
              <a:rPr lang="it-IT" sz="1400" b="0" dirty="0">
                <a:effectLst/>
                <a:ea typeface="Times New Roman" panose="02020603050405020304" pitchFamily="18" charset="0"/>
                <a:cs typeface="Times New Roman" panose="02020603050405020304" pitchFamily="18" charset="0"/>
              </a:rPr>
              <a:t>LM Economia e Management</a:t>
            </a:r>
          </a:p>
          <a:p>
            <a:pPr marL="534988" lvl="0" indent="-174625" algn="just">
              <a:buFont typeface="Wingdings" panose="05000000000000000000" pitchFamily="2" charset="2"/>
              <a:buChar char="§"/>
            </a:pPr>
            <a:r>
              <a:rPr lang="it-IT" sz="1400" b="0" dirty="0">
                <a:effectLst/>
                <a:ea typeface="Times New Roman" panose="02020603050405020304" pitchFamily="18" charset="0"/>
                <a:cs typeface="Times New Roman" panose="02020603050405020304" pitchFamily="18" charset="0"/>
              </a:rPr>
              <a:t>LM Business Administration and Sustainability</a:t>
            </a:r>
            <a:endParaRPr lang="it-IT" sz="1400" b="1" dirty="0">
              <a:effectLst/>
              <a:ea typeface="Times New Roman" panose="02020603050405020304" pitchFamily="18" charset="0"/>
              <a:cs typeface="Times New Roman" panose="02020603050405020304" pitchFamily="18" charset="0"/>
            </a:endParaRPr>
          </a:p>
          <a:p>
            <a:pPr marL="450215" algn="just">
              <a:tabLst>
                <a:tab pos="180340" algn="l"/>
                <a:tab pos="270510" algn="l"/>
              </a:tabLst>
            </a:pPr>
            <a:r>
              <a:rPr lang="it-IT" sz="1400" b="1" dirty="0">
                <a:effectLst/>
                <a:ea typeface="Times New Roman" panose="02020603050405020304" pitchFamily="18" charset="0"/>
                <a:cs typeface="Times New Roman" panose="02020603050405020304" pitchFamily="18" charset="0"/>
              </a:rPr>
              <a:t>Per lo scambio con l’Università di Valencia </a:t>
            </a:r>
            <a:r>
              <a:rPr lang="it-IT" sz="1400" dirty="0">
                <a:effectLst/>
                <a:ea typeface="Times New Roman" panose="02020603050405020304" pitchFamily="18" charset="0"/>
                <a:cs typeface="Times New Roman" panose="02020603050405020304" pitchFamily="18" charset="0"/>
              </a:rPr>
              <a:t>possono presentare domanda solo gli studenti iscritti al primo anno del corso di laurea magistrale in </a:t>
            </a:r>
            <a:r>
              <a:rPr lang="it-IT" sz="1400" b="1" dirty="0">
                <a:effectLst/>
                <a:ea typeface="Times New Roman" panose="02020603050405020304" pitchFamily="18" charset="0"/>
                <a:cs typeface="Times New Roman" panose="02020603050405020304" pitchFamily="18" charset="0"/>
              </a:rPr>
              <a:t>Management dell’Economia Sociale</a:t>
            </a:r>
            <a:r>
              <a:rPr lang="it-IT" sz="1400" dirty="0">
                <a:effectLst/>
                <a:ea typeface="Times New Roman" panose="02020603050405020304" pitchFamily="18" charset="0"/>
                <a:cs typeface="Times New Roman" panose="02020603050405020304" pitchFamily="18" charset="0"/>
              </a:rPr>
              <a:t>;</a:t>
            </a:r>
          </a:p>
          <a:p>
            <a:pPr marL="756285" algn="just"/>
            <a:r>
              <a:rPr lang="it-IT" sz="1400" b="0" dirty="0">
                <a:effectLst/>
                <a:ea typeface="Times New Roman" panose="02020603050405020304" pitchFamily="18" charset="0"/>
                <a:cs typeface="Times New Roman" panose="02020603050405020304" pitchFamily="18" charset="0"/>
              </a:rPr>
              <a:t> </a:t>
            </a:r>
            <a:endParaRPr lang="it-IT" sz="1400" b="1" dirty="0">
              <a:effectLst/>
              <a:ea typeface="Times New Roman" panose="02020603050405020304" pitchFamily="18" charset="0"/>
              <a:cs typeface="Times New Roman" panose="02020603050405020304" pitchFamily="18" charset="0"/>
            </a:endParaRPr>
          </a:p>
          <a:p>
            <a:pPr marL="342900" lvl="0" indent="-342900" algn="just">
              <a:buFont typeface="+mj-lt"/>
              <a:buAutoNum type="arabicPeriod" startAt="2"/>
              <a:tabLst>
                <a:tab pos="457200" algn="l"/>
              </a:tabLst>
            </a:pPr>
            <a:r>
              <a:rPr lang="it-IT" sz="1400" b="1" dirty="0">
                <a:cs typeface="Times New Roman" panose="02020603050405020304" pitchFamily="18" charset="0"/>
              </a:rPr>
              <a:t>possedere</a:t>
            </a:r>
            <a:r>
              <a:rPr lang="it-IT" sz="1400" b="1" dirty="0">
                <a:effectLst/>
                <a:ea typeface="Times New Roman" panose="02020603050405020304" pitchFamily="18" charset="0"/>
                <a:cs typeface="Times New Roman" panose="02020603050405020304" pitchFamily="18" charset="0"/>
              </a:rPr>
              <a:t> adeguate conoscenze linguistiche</a:t>
            </a:r>
            <a:r>
              <a:rPr lang="it-IT" sz="1400" b="0" dirty="0">
                <a:effectLst/>
                <a:ea typeface="Times New Roman" panose="02020603050405020304" pitchFamily="18" charset="0"/>
                <a:cs typeface="Times New Roman" panose="02020603050405020304" pitchFamily="18" charset="0"/>
              </a:rPr>
              <a:t>:</a:t>
            </a:r>
            <a:endParaRPr lang="it-IT" sz="1400" b="1" dirty="0">
              <a:effectLst/>
              <a:ea typeface="Times New Roman" panose="02020603050405020304" pitchFamily="18" charset="0"/>
              <a:cs typeface="Times New Roman" panose="02020603050405020304" pitchFamily="18" charset="0"/>
            </a:endParaRPr>
          </a:p>
          <a:p>
            <a:pPr marL="534988" lvl="1" indent="-174625" algn="just">
              <a:buFont typeface="Wingdings" panose="05000000000000000000" pitchFamily="2" charset="2"/>
              <a:buChar char="§"/>
              <a:tabLst>
                <a:tab pos="534988" algn="l"/>
              </a:tabLst>
            </a:pPr>
            <a:r>
              <a:rPr lang="it-IT" sz="1400" b="0" u="sng" dirty="0">
                <a:effectLst/>
                <a:ea typeface="Times New Roman" panose="02020603050405020304" pitchFamily="18" charset="0"/>
                <a:cs typeface="Times New Roman" panose="02020603050405020304" pitchFamily="18" charset="0"/>
              </a:rPr>
              <a:t>per ICN Business School</a:t>
            </a:r>
            <a:r>
              <a:rPr lang="it-IT" sz="1400" b="0" dirty="0">
                <a:effectLst/>
                <a:ea typeface="Times New Roman" panose="02020603050405020304" pitchFamily="18" charset="0"/>
                <a:cs typeface="Times New Roman" panose="02020603050405020304" pitchFamily="18" charset="0"/>
              </a:rPr>
              <a:t>: </a:t>
            </a:r>
            <a:r>
              <a:rPr lang="it-IT" sz="1400" b="1" dirty="0">
                <a:effectLst/>
                <a:ea typeface="Times New Roman" panose="02020603050405020304" pitchFamily="18" charset="0"/>
                <a:cs typeface="Times New Roman" panose="02020603050405020304" pitchFamily="18" charset="0"/>
              </a:rPr>
              <a:t>inglese o francese almeno a livello B2</a:t>
            </a:r>
          </a:p>
          <a:p>
            <a:pPr marL="534988" lvl="1" indent="-174625" algn="just">
              <a:buFont typeface="Wingdings" panose="05000000000000000000" pitchFamily="2" charset="2"/>
              <a:buChar char="§"/>
              <a:tabLst>
                <a:tab pos="534988" algn="l"/>
              </a:tabLst>
            </a:pPr>
            <a:r>
              <a:rPr lang="it-IT" sz="1400" b="0" u="sng" dirty="0">
                <a:effectLst/>
                <a:ea typeface="Times New Roman" panose="02020603050405020304" pitchFamily="18" charset="0"/>
                <a:cs typeface="Times New Roman" panose="02020603050405020304" pitchFamily="18" charset="0"/>
              </a:rPr>
              <a:t>per Neoma Business School</a:t>
            </a:r>
            <a:r>
              <a:rPr lang="it-IT" sz="1400" b="0" dirty="0">
                <a:effectLst/>
                <a:ea typeface="Times New Roman" panose="02020603050405020304" pitchFamily="18" charset="0"/>
                <a:cs typeface="Times New Roman" panose="02020603050405020304" pitchFamily="18" charset="0"/>
              </a:rPr>
              <a:t>: </a:t>
            </a:r>
            <a:r>
              <a:rPr lang="it-IT" sz="1400" b="1" dirty="0">
                <a:effectLst/>
                <a:ea typeface="Times New Roman" panose="02020603050405020304" pitchFamily="18" charset="0"/>
                <a:cs typeface="Times New Roman" panose="02020603050405020304" pitchFamily="18" charset="0"/>
              </a:rPr>
              <a:t>inglese almeno a livello B2</a:t>
            </a:r>
          </a:p>
          <a:p>
            <a:pPr marL="534988" lvl="1" indent="-174625" algn="just">
              <a:buFont typeface="Wingdings" panose="05000000000000000000" pitchFamily="2" charset="2"/>
              <a:buChar char="§"/>
              <a:tabLst>
                <a:tab pos="534988" algn="l"/>
              </a:tabLst>
            </a:pPr>
            <a:r>
              <a:rPr lang="it-IT" sz="1400" b="0" u="sng" dirty="0">
                <a:effectLst/>
                <a:ea typeface="Times New Roman" panose="02020603050405020304" pitchFamily="18" charset="0"/>
                <a:cs typeface="Times New Roman" panose="02020603050405020304" pitchFamily="18" charset="0"/>
              </a:rPr>
              <a:t>per l’Università di Valencia</a:t>
            </a:r>
            <a:r>
              <a:rPr lang="it-IT" sz="1400" b="0" dirty="0">
                <a:effectLst/>
                <a:ea typeface="Times New Roman" panose="02020603050405020304" pitchFamily="18" charset="0"/>
                <a:cs typeface="Times New Roman" panose="02020603050405020304" pitchFamily="18" charset="0"/>
              </a:rPr>
              <a:t>: </a:t>
            </a:r>
            <a:r>
              <a:rPr lang="it-IT" sz="1400" b="1" dirty="0">
                <a:effectLst/>
                <a:ea typeface="Times New Roman" panose="02020603050405020304" pitchFamily="18" charset="0"/>
                <a:cs typeface="Times New Roman" panose="02020603050405020304" pitchFamily="18" charset="0"/>
              </a:rPr>
              <a:t>spagnolo</a:t>
            </a:r>
            <a:r>
              <a:rPr lang="it-IT" sz="1400" b="0" dirty="0">
                <a:effectLst/>
                <a:ea typeface="Times New Roman" panose="02020603050405020304" pitchFamily="18" charset="0"/>
                <a:cs typeface="Times New Roman" panose="02020603050405020304" pitchFamily="18" charset="0"/>
              </a:rPr>
              <a:t> </a:t>
            </a:r>
            <a:r>
              <a:rPr lang="it-IT" sz="1400" b="1" dirty="0">
                <a:effectLst/>
                <a:ea typeface="Times New Roman" panose="02020603050405020304" pitchFamily="18" charset="0"/>
                <a:cs typeface="Times New Roman" panose="02020603050405020304" pitchFamily="18" charset="0"/>
              </a:rPr>
              <a:t>almeno a livello A2</a:t>
            </a:r>
            <a:endParaRPr lang="it-IT" sz="1400" dirty="0">
              <a:ea typeface="Times New Roman" panose="02020603050405020304" pitchFamily="18" charset="0"/>
              <a:cs typeface="Times New Roman" panose="02020603050405020304" pitchFamily="18" charset="0"/>
            </a:endParaRPr>
          </a:p>
          <a:p>
            <a:pPr marL="457200" lvl="1" indent="0" algn="just">
              <a:buNone/>
              <a:tabLst>
                <a:tab pos="756285" algn="l"/>
              </a:tabLst>
            </a:pPr>
            <a:r>
              <a:rPr lang="it-IT" sz="1400" b="1" dirty="0">
                <a:solidFill>
                  <a:srgbClr val="BD2B0B"/>
                </a:solidFill>
                <a:effectLst/>
                <a:ea typeface="Times New Roman" panose="02020603050405020304" pitchFamily="18" charset="0"/>
                <a:cs typeface="Times New Roman" panose="02020603050405020304" pitchFamily="18" charset="0"/>
              </a:rPr>
              <a:t>Attenzione! </a:t>
            </a:r>
            <a:r>
              <a:rPr lang="it-IT" sz="1400" dirty="0">
                <a:effectLst/>
                <a:ea typeface="Times New Roman" panose="02020603050405020304" pitchFamily="18" charset="0"/>
                <a:cs typeface="Times New Roman" panose="02020603050405020304" pitchFamily="18" charset="0"/>
              </a:rPr>
              <a:t>Controlla i possibili certificati richiesti dalle università partner (vedi Neoma BS)</a:t>
            </a:r>
          </a:p>
          <a:p>
            <a:pPr algn="r"/>
            <a:r>
              <a:rPr lang="it-IT" sz="1400" b="0" dirty="0">
                <a:effectLst/>
                <a:ea typeface="Times New Roman" panose="02020603050405020304" pitchFamily="18" charset="0"/>
                <a:cs typeface="Times New Roman" panose="02020603050405020304" pitchFamily="18" charset="0"/>
              </a:rPr>
              <a:t> </a:t>
            </a:r>
            <a:endParaRPr lang="it-IT" sz="1400" b="1" dirty="0">
              <a:effectLst/>
              <a:ea typeface="Times New Roman" panose="02020603050405020304" pitchFamily="18" charset="0"/>
              <a:cs typeface="Times New Roman" panose="02020603050405020304" pitchFamily="18" charset="0"/>
            </a:endParaRPr>
          </a:p>
          <a:p>
            <a:pPr marL="342900" indent="-342900" algn="just">
              <a:buFont typeface="+mj-lt"/>
              <a:buAutoNum type="arabicPeriod" startAt="3"/>
              <a:tabLst>
                <a:tab pos="457200" algn="l"/>
              </a:tabLst>
            </a:pPr>
            <a:r>
              <a:rPr lang="it-IT" sz="1400" b="1" u="sng" dirty="0">
                <a:effectLst/>
                <a:ea typeface="Times New Roman" panose="02020603050405020304" pitchFamily="18" charset="0"/>
                <a:cs typeface="Times New Roman" panose="02020603050405020304" pitchFamily="18" charset="0"/>
              </a:rPr>
              <a:t>terminare tutti gli esami del primo anno del proprio corso studi di prima della partenza.</a:t>
            </a:r>
            <a:r>
              <a:rPr lang="it-IT" sz="1400" dirty="0">
                <a:effectLst/>
                <a:ea typeface="Times New Roman" panose="02020603050405020304" pitchFamily="18" charset="0"/>
                <a:cs typeface="Times New Roman" panose="02020603050405020304" pitchFamily="18" charset="0"/>
              </a:rPr>
              <a:t> </a:t>
            </a:r>
            <a:r>
              <a:rPr lang="it-IT" sz="1400" dirty="0">
                <a:ea typeface="Times New Roman" panose="02020603050405020304" pitchFamily="18" charset="0"/>
                <a:cs typeface="Times New Roman" panose="02020603050405020304" pitchFamily="18" charset="0"/>
              </a:rPr>
              <a:t>Controlla le date di inizio delle lezioni presso le sedi partner!</a:t>
            </a:r>
          </a:p>
          <a:p>
            <a:pPr marL="360363" algn="just">
              <a:tabLst>
                <a:tab pos="457200" algn="l"/>
              </a:tabLst>
            </a:pPr>
            <a:r>
              <a:rPr lang="it-IT" sz="1400" b="1" dirty="0">
                <a:solidFill>
                  <a:srgbClr val="BD2B0B"/>
                </a:solidFill>
                <a:ea typeface="Times New Roman" panose="02020603050405020304" pitchFamily="18" charset="0"/>
                <a:cs typeface="Times New Roman" panose="02020603050405020304" pitchFamily="18" charset="0"/>
              </a:rPr>
              <a:t>Attenzione! </a:t>
            </a:r>
            <a:r>
              <a:rPr lang="it-IT" sz="1400" dirty="0">
                <a:ea typeface="Times New Roman" panose="02020603050405020304" pitchFamily="18" charset="0"/>
                <a:cs typeface="Times New Roman" panose="02020603050405020304" pitchFamily="18" charset="0"/>
              </a:rPr>
              <a:t>Per gli studenti della LM EM è necessario anticipare il corso di Marketing Analytics </a:t>
            </a:r>
            <a:r>
              <a:rPr lang="it-IT" sz="1400" dirty="0" err="1">
                <a:ea typeface="Times New Roman" panose="02020603050405020304" pitchFamily="18" charset="0"/>
                <a:cs typeface="Times New Roman" panose="02020603050405020304" pitchFamily="18" charset="0"/>
              </a:rPr>
              <a:t>laboratory</a:t>
            </a:r>
            <a:r>
              <a:rPr lang="it-IT" sz="1400" dirty="0">
                <a:ea typeface="Times New Roman" panose="02020603050405020304" pitchFamily="18" charset="0"/>
                <a:cs typeface="Times New Roman" panose="02020603050405020304" pitchFamily="18" charset="0"/>
              </a:rPr>
              <a:t> </a:t>
            </a:r>
            <a:r>
              <a:rPr lang="it-IT" sz="1400" dirty="0" err="1">
                <a:ea typeface="Times New Roman" panose="02020603050405020304" pitchFamily="18" charset="0"/>
                <a:cs typeface="Times New Roman" panose="02020603050405020304" pitchFamily="18" charset="0"/>
              </a:rPr>
              <a:t>exam</a:t>
            </a:r>
            <a:r>
              <a:rPr lang="it-IT" sz="1400" dirty="0">
                <a:ea typeface="Times New Roman" panose="02020603050405020304" pitchFamily="18" charset="0"/>
                <a:cs typeface="Times New Roman" panose="02020603050405020304" pitchFamily="18" charset="0"/>
              </a:rPr>
              <a:t>  per completare 60 cfu prima della partenza.</a:t>
            </a:r>
          </a:p>
        </p:txBody>
      </p:sp>
      <p:sp>
        <p:nvSpPr>
          <p:cNvPr id="4" name="Segnaposto testo 1">
            <a:extLst>
              <a:ext uri="{FF2B5EF4-FFF2-40B4-BE49-F238E27FC236}">
                <a16:creationId xmlns:a16="http://schemas.microsoft.com/office/drawing/2014/main" id="{03BBB098-57DF-4124-8634-49C4B6BABE6F}"/>
              </a:ext>
            </a:extLst>
          </p:cNvPr>
          <p:cNvSpPr txBox="1">
            <a:spLocks/>
          </p:cNvSpPr>
          <p:nvPr/>
        </p:nvSpPr>
        <p:spPr>
          <a:xfrm>
            <a:off x="6643387" y="404663"/>
            <a:ext cx="4776861" cy="648071"/>
          </a:xfrm>
          <a:prstGeom prst="rect">
            <a:avLst/>
          </a:prstGeom>
        </p:spPr>
        <p:txBody>
          <a:bodyPr/>
          <a:lstStyle>
            <a:lvl1pPr marL="0" indent="0" algn="l" defTabSz="914400" rtl="0" eaLnBrk="1" latinLnBrk="0" hangingPunct="1">
              <a:lnSpc>
                <a:spcPts val="2200"/>
              </a:lnSpc>
              <a:spcBef>
                <a:spcPct val="20000"/>
              </a:spcBef>
              <a:buFont typeface="Arial" panose="020B0604020202020204" pitchFamily="34" charset="0"/>
              <a:buNone/>
              <a:defRPr sz="2400" b="1" kern="1200">
                <a:solidFill>
                  <a:srgbClr val="BD2B0B"/>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it-IT" u="sng" dirty="0" err="1">
                <a:latin typeface="Calibri" panose="020F0502020204030204" pitchFamily="34" charset="0"/>
                <a:ea typeface="Times New Roman" panose="02020603050405020304" pitchFamily="18" charset="0"/>
                <a:cs typeface="Times New Roman" panose="02020603050405020304" pitchFamily="18" charset="0"/>
              </a:rPr>
              <a:t>Admission</a:t>
            </a:r>
            <a:r>
              <a:rPr lang="it-IT" u="sng" dirty="0">
                <a:latin typeface="Calibri" panose="020F0502020204030204" pitchFamily="34" charset="0"/>
                <a:ea typeface="Times New Roman" panose="02020603050405020304" pitchFamily="18" charset="0"/>
                <a:cs typeface="Times New Roman" panose="02020603050405020304" pitchFamily="18" charset="0"/>
              </a:rPr>
              <a:t> </a:t>
            </a:r>
            <a:r>
              <a:rPr lang="it-IT" u="sng" dirty="0" err="1">
                <a:latin typeface="Calibri" panose="020F0502020204030204" pitchFamily="34" charset="0"/>
                <a:ea typeface="Times New Roman" panose="02020603050405020304" pitchFamily="18" charset="0"/>
                <a:cs typeface="Times New Roman" panose="02020603050405020304" pitchFamily="18" charset="0"/>
              </a:rPr>
              <a:t>requirements</a:t>
            </a:r>
            <a:endParaRPr lang="it-IT" dirty="0">
              <a:latin typeface="Arial" panose="020B0604020202020204" pitchFamily="34" charset="0"/>
              <a:ea typeface="Times New Roman" panose="02020603050405020304" pitchFamily="18" charset="0"/>
              <a:cs typeface="Times New Roman" panose="02020603050405020304" pitchFamily="18" charset="0"/>
            </a:endParaRPr>
          </a:p>
          <a:p>
            <a:endParaRPr lang="it-IT" dirty="0"/>
          </a:p>
        </p:txBody>
      </p:sp>
      <p:sp>
        <p:nvSpPr>
          <p:cNvPr id="5" name="Segnaposto testo 2">
            <a:extLst>
              <a:ext uri="{FF2B5EF4-FFF2-40B4-BE49-F238E27FC236}">
                <a16:creationId xmlns:a16="http://schemas.microsoft.com/office/drawing/2014/main" id="{F4F8B145-F5BE-40FE-B439-8BE3475B1DD6}"/>
              </a:ext>
            </a:extLst>
          </p:cNvPr>
          <p:cNvSpPr txBox="1">
            <a:spLocks/>
          </p:cNvSpPr>
          <p:nvPr/>
        </p:nvSpPr>
        <p:spPr>
          <a:xfrm>
            <a:off x="6345174" y="836711"/>
            <a:ext cx="5340756" cy="4320381"/>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lvl="0" indent="-342900" algn="just">
              <a:buFont typeface="+mj-lt"/>
              <a:buAutoNum type="arabicPeriod"/>
              <a:tabLst>
                <a:tab pos="228600" algn="l"/>
              </a:tabLst>
            </a:pPr>
            <a:r>
              <a:rPr lang="en-GB" sz="1400" b="1" dirty="0">
                <a:effectLst/>
                <a:ea typeface="Times New Roman" panose="02020603050405020304" pitchFamily="18" charset="0"/>
                <a:cs typeface="Times New Roman" panose="02020603050405020304" pitchFamily="18" charset="0"/>
              </a:rPr>
              <a:t>be enrolled in the first year of one of the second-cycle degree programmes of the Department of Management – Forlì Campus for the </a:t>
            </a:r>
            <a:r>
              <a:rPr lang="en-GB" sz="1400" b="1" dirty="0" err="1">
                <a:effectLst/>
                <a:ea typeface="Times New Roman" panose="02020603050405020304" pitchFamily="18" charset="0"/>
                <a:cs typeface="Times New Roman" panose="02020603050405020304" pitchFamily="18" charset="0"/>
              </a:rPr>
              <a:t>a.y</a:t>
            </a:r>
            <a:r>
              <a:rPr lang="en-GB" sz="1400" b="1" dirty="0">
                <a:effectLst/>
                <a:ea typeface="Times New Roman" panose="02020603050405020304" pitchFamily="18" charset="0"/>
                <a:cs typeface="Times New Roman" panose="02020603050405020304" pitchFamily="18" charset="0"/>
              </a:rPr>
              <a:t>., 2023/24:</a:t>
            </a:r>
          </a:p>
          <a:p>
            <a:pPr marL="534988" lvl="0" indent="-174625" algn="just">
              <a:buFont typeface="Wingdings" panose="05000000000000000000" pitchFamily="2" charset="2"/>
              <a:buChar char="§"/>
            </a:pPr>
            <a:r>
              <a:rPr lang="en-GB" sz="1400" b="0" dirty="0">
                <a:effectLst/>
                <a:ea typeface="Times New Roman" panose="02020603050405020304" pitchFamily="18" charset="0"/>
                <a:cs typeface="Times New Roman" panose="02020603050405020304" pitchFamily="18" charset="0"/>
              </a:rPr>
              <a:t> </a:t>
            </a:r>
            <a:r>
              <a:rPr lang="it-IT" sz="1400" b="0" dirty="0">
                <a:effectLst/>
                <a:ea typeface="Times New Roman" panose="02020603050405020304" pitchFamily="18" charset="0"/>
                <a:cs typeface="Times New Roman" panose="02020603050405020304" pitchFamily="18" charset="0"/>
              </a:rPr>
              <a:t>LM Economia e Commercio</a:t>
            </a:r>
          </a:p>
          <a:p>
            <a:pPr marL="534988" lvl="0" indent="-174625" algn="just">
              <a:buFont typeface="Wingdings" panose="05000000000000000000" pitchFamily="2" charset="2"/>
              <a:buChar char="§"/>
            </a:pPr>
            <a:r>
              <a:rPr lang="it-IT" sz="1400" b="0" dirty="0">
                <a:effectLst/>
                <a:ea typeface="Times New Roman" panose="02020603050405020304" pitchFamily="18" charset="0"/>
                <a:cs typeface="Times New Roman" panose="02020603050405020304" pitchFamily="18" charset="0"/>
              </a:rPr>
              <a:t>LM Management dell’Economia Sociale</a:t>
            </a:r>
          </a:p>
          <a:p>
            <a:pPr marL="534988" lvl="0" indent="-174625" algn="just">
              <a:buFont typeface="Wingdings" panose="05000000000000000000" pitchFamily="2" charset="2"/>
              <a:buChar char="§"/>
            </a:pPr>
            <a:r>
              <a:rPr lang="it-IT" sz="1400" b="0" dirty="0">
                <a:effectLst/>
                <a:ea typeface="Times New Roman" panose="02020603050405020304" pitchFamily="18" charset="0"/>
                <a:cs typeface="Times New Roman" panose="02020603050405020304" pitchFamily="18" charset="0"/>
              </a:rPr>
              <a:t>LM Economia e Management</a:t>
            </a:r>
          </a:p>
          <a:p>
            <a:pPr marL="534988" lvl="0" indent="-174625" algn="just">
              <a:buFont typeface="Wingdings" panose="05000000000000000000" pitchFamily="2" charset="2"/>
              <a:buChar char="§"/>
            </a:pPr>
            <a:r>
              <a:rPr lang="it-IT" sz="1400" b="0" dirty="0">
                <a:effectLst/>
                <a:ea typeface="Times New Roman" panose="02020603050405020304" pitchFamily="18" charset="0"/>
                <a:cs typeface="Times New Roman" panose="02020603050405020304" pitchFamily="18" charset="0"/>
              </a:rPr>
              <a:t>LM Business Administration and Sustainability</a:t>
            </a:r>
            <a:endParaRPr lang="it-IT" sz="1400" b="1" dirty="0">
              <a:effectLst/>
              <a:ea typeface="Times New Roman" panose="02020603050405020304" pitchFamily="18" charset="0"/>
              <a:cs typeface="Times New Roman" panose="02020603050405020304" pitchFamily="18" charset="0"/>
            </a:endParaRPr>
          </a:p>
          <a:p>
            <a:pPr marL="450215" algn="just">
              <a:tabLst>
                <a:tab pos="180340" algn="l"/>
                <a:tab pos="270510" algn="l"/>
              </a:tabLst>
            </a:pPr>
            <a:r>
              <a:rPr lang="en-US" sz="1400" b="1" dirty="0">
                <a:effectLst/>
                <a:ea typeface="Times New Roman" panose="02020603050405020304" pitchFamily="18" charset="0"/>
                <a:cs typeface="Times New Roman" panose="02020603050405020304" pitchFamily="18" charset="0"/>
              </a:rPr>
              <a:t>The exchange with the University of Valencia </a:t>
            </a:r>
            <a:r>
              <a:rPr lang="en-US" sz="1400" dirty="0">
                <a:effectLst/>
                <a:ea typeface="Times New Roman" panose="02020603050405020304" pitchFamily="18" charset="0"/>
                <a:cs typeface="Times New Roman" panose="02020603050405020304" pitchFamily="18" charset="0"/>
              </a:rPr>
              <a:t>is reserved to students enrolled in the first year of the second-cycle degree course in </a:t>
            </a:r>
            <a:r>
              <a:rPr lang="en-US" sz="1400" b="1" dirty="0">
                <a:effectLst/>
                <a:ea typeface="Times New Roman" panose="02020603050405020304" pitchFamily="18" charset="0"/>
                <a:cs typeface="Times New Roman" panose="02020603050405020304" pitchFamily="18" charset="0"/>
              </a:rPr>
              <a:t>Management </a:t>
            </a:r>
            <a:r>
              <a:rPr lang="en-US" sz="1400" b="1" dirty="0" err="1">
                <a:effectLst/>
                <a:ea typeface="Times New Roman" panose="02020603050405020304" pitchFamily="18" charset="0"/>
                <a:cs typeface="Times New Roman" panose="02020603050405020304" pitchFamily="18" charset="0"/>
              </a:rPr>
              <a:t>dell’Economia</a:t>
            </a:r>
            <a:r>
              <a:rPr lang="en-US" sz="1400" b="1" dirty="0">
                <a:effectLst/>
                <a:ea typeface="Times New Roman" panose="02020603050405020304" pitchFamily="18" charset="0"/>
                <a:cs typeface="Times New Roman" panose="02020603050405020304" pitchFamily="18" charset="0"/>
              </a:rPr>
              <a:t> </a:t>
            </a:r>
            <a:r>
              <a:rPr lang="en-US" sz="1400" b="1" dirty="0" err="1">
                <a:effectLst/>
                <a:ea typeface="Times New Roman" panose="02020603050405020304" pitchFamily="18" charset="0"/>
                <a:cs typeface="Times New Roman" panose="02020603050405020304" pitchFamily="18" charset="0"/>
              </a:rPr>
              <a:t>Sociale</a:t>
            </a:r>
            <a:r>
              <a:rPr lang="it-IT" sz="1400" dirty="0">
                <a:effectLst/>
                <a:ea typeface="Times New Roman" panose="02020603050405020304" pitchFamily="18" charset="0"/>
                <a:cs typeface="Times New Roman" panose="02020603050405020304" pitchFamily="18" charset="0"/>
              </a:rPr>
              <a:t>;</a:t>
            </a:r>
          </a:p>
          <a:p>
            <a:pPr marL="450215" algn="just">
              <a:tabLst>
                <a:tab pos="180340" algn="l"/>
                <a:tab pos="270510" algn="l"/>
              </a:tabLst>
            </a:pPr>
            <a:endParaRPr lang="it-IT" sz="1400" b="1" dirty="0">
              <a:effectLst/>
              <a:ea typeface="Times New Roman" panose="02020603050405020304" pitchFamily="18" charset="0"/>
              <a:cs typeface="Times New Roman" panose="02020603050405020304" pitchFamily="18" charset="0"/>
            </a:endParaRPr>
          </a:p>
          <a:p>
            <a:pPr marL="342900" lvl="0" indent="-342900" algn="just">
              <a:buFont typeface="+mj-lt"/>
              <a:buAutoNum type="arabicPeriod" startAt="2"/>
              <a:tabLst>
                <a:tab pos="228600" algn="l"/>
              </a:tabLst>
            </a:pPr>
            <a:r>
              <a:rPr lang="en-GB" sz="1400" b="1" dirty="0">
                <a:effectLst/>
                <a:ea typeface="Times New Roman" panose="02020603050405020304" pitchFamily="18" charset="0"/>
                <a:cs typeface="Times New Roman" panose="02020603050405020304" pitchFamily="18" charset="0"/>
              </a:rPr>
              <a:t>meet the following language proficiency requirements</a:t>
            </a:r>
            <a:r>
              <a:rPr lang="en-GB" sz="1400" b="0" dirty="0">
                <a:effectLst/>
                <a:ea typeface="Times New Roman" panose="02020603050405020304" pitchFamily="18" charset="0"/>
                <a:cs typeface="Times New Roman" panose="02020603050405020304" pitchFamily="18" charset="0"/>
              </a:rPr>
              <a:t>:</a:t>
            </a:r>
            <a:endParaRPr lang="it-IT" sz="1400" b="1" dirty="0">
              <a:effectLst/>
              <a:ea typeface="Times New Roman" panose="02020603050405020304" pitchFamily="18" charset="0"/>
              <a:cs typeface="Times New Roman" panose="02020603050405020304" pitchFamily="18" charset="0"/>
            </a:endParaRPr>
          </a:p>
          <a:p>
            <a:pPr marL="534988" lvl="1" indent="-174625" algn="just">
              <a:buFont typeface="Wingdings" panose="05000000000000000000" pitchFamily="2" charset="2"/>
              <a:buChar char="§"/>
              <a:tabLst>
                <a:tab pos="534988" algn="l"/>
              </a:tabLst>
            </a:pPr>
            <a:r>
              <a:rPr lang="it-IT" sz="1400" b="0" u="sng" dirty="0">
                <a:effectLst/>
                <a:ea typeface="Times New Roman" panose="02020603050405020304" pitchFamily="18" charset="0"/>
                <a:cs typeface="Times New Roman" panose="02020603050405020304" pitchFamily="18" charset="0"/>
              </a:rPr>
              <a:t>ICN Business School</a:t>
            </a:r>
            <a:r>
              <a:rPr lang="it-IT" sz="1400" b="0" dirty="0">
                <a:effectLst/>
                <a:ea typeface="Times New Roman" panose="02020603050405020304" pitchFamily="18" charset="0"/>
                <a:cs typeface="Times New Roman" panose="02020603050405020304" pitchFamily="18" charset="0"/>
              </a:rPr>
              <a:t>: </a:t>
            </a:r>
            <a:r>
              <a:rPr lang="it-IT" sz="1400" b="1" dirty="0">
                <a:effectLst/>
                <a:ea typeface="Times New Roman" panose="02020603050405020304" pitchFamily="18" charset="0"/>
                <a:cs typeface="Times New Roman" panose="02020603050405020304" pitchFamily="18" charset="0"/>
              </a:rPr>
              <a:t>English or French </a:t>
            </a:r>
            <a:r>
              <a:rPr lang="it-IT" sz="1400" b="1" dirty="0" err="1">
                <a:effectLst/>
                <a:ea typeface="Times New Roman" panose="02020603050405020304" pitchFamily="18" charset="0"/>
                <a:cs typeface="Times New Roman" panose="02020603050405020304" pitchFamily="18" charset="0"/>
              </a:rPr>
              <a:t>at</a:t>
            </a:r>
            <a:r>
              <a:rPr lang="it-IT" sz="1400" b="1" dirty="0">
                <a:effectLst/>
                <a:ea typeface="Times New Roman" panose="02020603050405020304" pitchFamily="18" charset="0"/>
                <a:cs typeface="Times New Roman" panose="02020603050405020304" pitchFamily="18" charset="0"/>
              </a:rPr>
              <a:t> B2 </a:t>
            </a:r>
            <a:r>
              <a:rPr lang="it-IT" sz="1400" b="1" dirty="0" err="1">
                <a:effectLst/>
                <a:ea typeface="Times New Roman" panose="02020603050405020304" pitchFamily="18" charset="0"/>
                <a:cs typeface="Times New Roman" panose="02020603050405020304" pitchFamily="18" charset="0"/>
              </a:rPr>
              <a:t>level</a:t>
            </a:r>
            <a:r>
              <a:rPr lang="it-IT" sz="1400" b="1" dirty="0">
                <a:effectLst/>
                <a:ea typeface="Times New Roman" panose="02020603050405020304" pitchFamily="18" charset="0"/>
                <a:cs typeface="Times New Roman" panose="02020603050405020304" pitchFamily="18" charset="0"/>
              </a:rPr>
              <a:t> </a:t>
            </a:r>
            <a:r>
              <a:rPr lang="it-IT" sz="1400" b="1" dirty="0" err="1">
                <a:effectLst/>
                <a:ea typeface="Times New Roman" panose="02020603050405020304" pitchFamily="18" charset="0"/>
                <a:cs typeface="Times New Roman" panose="02020603050405020304" pitchFamily="18" charset="0"/>
              </a:rPr>
              <a:t>at</a:t>
            </a:r>
            <a:r>
              <a:rPr lang="it-IT" sz="1400" b="1" dirty="0">
                <a:effectLst/>
                <a:ea typeface="Times New Roman" panose="02020603050405020304" pitchFamily="18" charset="0"/>
                <a:cs typeface="Times New Roman" panose="02020603050405020304" pitchFamily="18" charset="0"/>
              </a:rPr>
              <a:t> </a:t>
            </a:r>
            <a:r>
              <a:rPr lang="it-IT" sz="1400" b="1" dirty="0" err="1">
                <a:effectLst/>
                <a:ea typeface="Times New Roman" panose="02020603050405020304" pitchFamily="18" charset="0"/>
                <a:cs typeface="Times New Roman" panose="02020603050405020304" pitchFamily="18" charset="0"/>
              </a:rPr>
              <a:t>least</a:t>
            </a:r>
            <a:endParaRPr lang="it-IT" sz="1400" b="1" dirty="0">
              <a:effectLst/>
              <a:ea typeface="Times New Roman" panose="02020603050405020304" pitchFamily="18" charset="0"/>
              <a:cs typeface="Times New Roman" panose="02020603050405020304" pitchFamily="18" charset="0"/>
            </a:endParaRPr>
          </a:p>
          <a:p>
            <a:pPr marL="534988" lvl="1" indent="-174625" algn="just">
              <a:buFont typeface="Wingdings" panose="05000000000000000000" pitchFamily="2" charset="2"/>
              <a:buChar char="§"/>
              <a:tabLst>
                <a:tab pos="534988" algn="l"/>
              </a:tabLst>
            </a:pPr>
            <a:r>
              <a:rPr lang="it-IT" sz="1400" b="0" u="sng" dirty="0">
                <a:effectLst/>
                <a:ea typeface="Times New Roman" panose="02020603050405020304" pitchFamily="18" charset="0"/>
                <a:cs typeface="Times New Roman" panose="02020603050405020304" pitchFamily="18" charset="0"/>
              </a:rPr>
              <a:t>Neoma Business School</a:t>
            </a:r>
            <a:r>
              <a:rPr lang="it-IT" sz="1400" b="0" dirty="0">
                <a:effectLst/>
                <a:ea typeface="Times New Roman" panose="02020603050405020304" pitchFamily="18" charset="0"/>
                <a:cs typeface="Times New Roman" panose="02020603050405020304" pitchFamily="18" charset="0"/>
              </a:rPr>
              <a:t>: </a:t>
            </a:r>
            <a:r>
              <a:rPr lang="it-IT" sz="1400" b="1" dirty="0">
                <a:effectLst/>
                <a:ea typeface="Times New Roman" panose="02020603050405020304" pitchFamily="18" charset="0"/>
                <a:cs typeface="Times New Roman" panose="02020603050405020304" pitchFamily="18" charset="0"/>
              </a:rPr>
              <a:t>English </a:t>
            </a:r>
            <a:r>
              <a:rPr lang="it-IT" sz="1400" b="1" dirty="0" err="1">
                <a:effectLst/>
                <a:ea typeface="Times New Roman" panose="02020603050405020304" pitchFamily="18" charset="0"/>
                <a:cs typeface="Times New Roman" panose="02020603050405020304" pitchFamily="18" charset="0"/>
              </a:rPr>
              <a:t>at</a:t>
            </a:r>
            <a:r>
              <a:rPr lang="it-IT" sz="1400" b="1" dirty="0">
                <a:effectLst/>
                <a:ea typeface="Times New Roman" panose="02020603050405020304" pitchFamily="18" charset="0"/>
                <a:cs typeface="Times New Roman" panose="02020603050405020304" pitchFamily="18" charset="0"/>
              </a:rPr>
              <a:t> B2 </a:t>
            </a:r>
            <a:r>
              <a:rPr lang="it-IT" sz="1400" b="1" dirty="0" err="1">
                <a:effectLst/>
                <a:ea typeface="Times New Roman" panose="02020603050405020304" pitchFamily="18" charset="0"/>
                <a:cs typeface="Times New Roman" panose="02020603050405020304" pitchFamily="18" charset="0"/>
              </a:rPr>
              <a:t>level</a:t>
            </a:r>
            <a:r>
              <a:rPr lang="it-IT" sz="1400" b="1" dirty="0">
                <a:effectLst/>
                <a:ea typeface="Times New Roman" panose="02020603050405020304" pitchFamily="18" charset="0"/>
                <a:cs typeface="Times New Roman" panose="02020603050405020304" pitchFamily="18" charset="0"/>
              </a:rPr>
              <a:t> </a:t>
            </a:r>
            <a:r>
              <a:rPr lang="it-IT" sz="1400" b="1" dirty="0" err="1">
                <a:effectLst/>
                <a:ea typeface="Times New Roman" panose="02020603050405020304" pitchFamily="18" charset="0"/>
                <a:cs typeface="Times New Roman" panose="02020603050405020304" pitchFamily="18" charset="0"/>
              </a:rPr>
              <a:t>at</a:t>
            </a:r>
            <a:r>
              <a:rPr lang="it-IT" sz="1400" b="1" dirty="0">
                <a:effectLst/>
                <a:ea typeface="Times New Roman" panose="02020603050405020304" pitchFamily="18" charset="0"/>
                <a:cs typeface="Times New Roman" panose="02020603050405020304" pitchFamily="18" charset="0"/>
              </a:rPr>
              <a:t> </a:t>
            </a:r>
            <a:r>
              <a:rPr lang="it-IT" sz="1400" b="1" dirty="0" err="1">
                <a:effectLst/>
                <a:ea typeface="Times New Roman" panose="02020603050405020304" pitchFamily="18" charset="0"/>
                <a:cs typeface="Times New Roman" panose="02020603050405020304" pitchFamily="18" charset="0"/>
              </a:rPr>
              <a:t>least</a:t>
            </a:r>
            <a:endParaRPr lang="it-IT" sz="1400" b="1" dirty="0">
              <a:effectLst/>
              <a:ea typeface="Times New Roman" panose="02020603050405020304" pitchFamily="18" charset="0"/>
              <a:cs typeface="Times New Roman" panose="02020603050405020304" pitchFamily="18" charset="0"/>
            </a:endParaRPr>
          </a:p>
          <a:p>
            <a:pPr marL="534988" lvl="1" indent="-174625" algn="just">
              <a:buFont typeface="Wingdings" panose="05000000000000000000" pitchFamily="2" charset="2"/>
              <a:buChar char="§"/>
              <a:tabLst>
                <a:tab pos="534988" algn="l"/>
              </a:tabLst>
            </a:pPr>
            <a:r>
              <a:rPr lang="it-IT" sz="1400" b="0" u="sng" dirty="0">
                <a:effectLst/>
                <a:ea typeface="Times New Roman" panose="02020603050405020304" pitchFamily="18" charset="0"/>
                <a:cs typeface="Times New Roman" panose="02020603050405020304" pitchFamily="18" charset="0"/>
              </a:rPr>
              <a:t>University of Valencia</a:t>
            </a:r>
            <a:r>
              <a:rPr lang="it-IT" sz="1400" b="0" dirty="0">
                <a:effectLst/>
                <a:ea typeface="Times New Roman" panose="02020603050405020304" pitchFamily="18" charset="0"/>
                <a:cs typeface="Times New Roman" panose="02020603050405020304" pitchFamily="18" charset="0"/>
              </a:rPr>
              <a:t>:  </a:t>
            </a:r>
            <a:r>
              <a:rPr lang="it-IT" sz="1400" b="1" dirty="0">
                <a:effectLst/>
                <a:ea typeface="Times New Roman" panose="02020603050405020304" pitchFamily="18" charset="0"/>
                <a:cs typeface="Times New Roman" panose="02020603050405020304" pitchFamily="18" charset="0"/>
              </a:rPr>
              <a:t>Spanish</a:t>
            </a:r>
            <a:r>
              <a:rPr lang="it-IT" sz="1400" b="0" dirty="0">
                <a:effectLst/>
                <a:ea typeface="Times New Roman" panose="02020603050405020304" pitchFamily="18" charset="0"/>
                <a:cs typeface="Times New Roman" panose="02020603050405020304" pitchFamily="18" charset="0"/>
              </a:rPr>
              <a:t> </a:t>
            </a:r>
            <a:r>
              <a:rPr lang="it-IT" sz="1400" b="1" dirty="0" err="1">
                <a:effectLst/>
                <a:ea typeface="Times New Roman" panose="02020603050405020304" pitchFamily="18" charset="0"/>
                <a:cs typeface="Times New Roman" panose="02020603050405020304" pitchFamily="18" charset="0"/>
              </a:rPr>
              <a:t>at</a:t>
            </a:r>
            <a:r>
              <a:rPr lang="it-IT" sz="1400" b="1" dirty="0">
                <a:effectLst/>
                <a:ea typeface="Times New Roman" panose="02020603050405020304" pitchFamily="18" charset="0"/>
                <a:cs typeface="Times New Roman" panose="02020603050405020304" pitchFamily="18" charset="0"/>
              </a:rPr>
              <a:t> A2 </a:t>
            </a:r>
            <a:r>
              <a:rPr lang="it-IT" sz="1400" b="1" dirty="0" err="1">
                <a:effectLst/>
                <a:ea typeface="Times New Roman" panose="02020603050405020304" pitchFamily="18" charset="0"/>
                <a:cs typeface="Times New Roman" panose="02020603050405020304" pitchFamily="18" charset="0"/>
              </a:rPr>
              <a:t>level</a:t>
            </a:r>
            <a:r>
              <a:rPr lang="it-IT" sz="1400" b="1" dirty="0">
                <a:effectLst/>
                <a:ea typeface="Times New Roman" panose="02020603050405020304" pitchFamily="18" charset="0"/>
                <a:cs typeface="Times New Roman" panose="02020603050405020304" pitchFamily="18" charset="0"/>
              </a:rPr>
              <a:t> </a:t>
            </a:r>
            <a:r>
              <a:rPr lang="it-IT" sz="1400" b="1" dirty="0" err="1">
                <a:effectLst/>
                <a:ea typeface="Times New Roman" panose="02020603050405020304" pitchFamily="18" charset="0"/>
                <a:cs typeface="Times New Roman" panose="02020603050405020304" pitchFamily="18" charset="0"/>
              </a:rPr>
              <a:t>at</a:t>
            </a:r>
            <a:r>
              <a:rPr lang="it-IT" sz="1400" b="1" dirty="0">
                <a:effectLst/>
                <a:ea typeface="Times New Roman" panose="02020603050405020304" pitchFamily="18" charset="0"/>
                <a:cs typeface="Times New Roman" panose="02020603050405020304" pitchFamily="18" charset="0"/>
              </a:rPr>
              <a:t> </a:t>
            </a:r>
            <a:r>
              <a:rPr lang="it-IT" sz="1400" b="1" dirty="0" err="1">
                <a:effectLst/>
                <a:ea typeface="Times New Roman" panose="02020603050405020304" pitchFamily="18" charset="0"/>
                <a:cs typeface="Times New Roman" panose="02020603050405020304" pitchFamily="18" charset="0"/>
              </a:rPr>
              <a:t>least</a:t>
            </a:r>
            <a:endParaRPr lang="it-IT" sz="1400" b="1" dirty="0">
              <a:effectLst/>
              <a:ea typeface="Times New Roman" panose="02020603050405020304" pitchFamily="18" charset="0"/>
              <a:cs typeface="Times New Roman" panose="02020603050405020304" pitchFamily="18" charset="0"/>
            </a:endParaRPr>
          </a:p>
          <a:p>
            <a:pPr marL="457200" lvl="1" indent="0" algn="just">
              <a:buNone/>
              <a:tabLst>
                <a:tab pos="756285" algn="l"/>
              </a:tabLst>
            </a:pPr>
            <a:r>
              <a:rPr lang="it-IT" sz="1400" b="1" dirty="0" err="1">
                <a:solidFill>
                  <a:srgbClr val="BD2B0B"/>
                </a:solidFill>
                <a:effectLst/>
                <a:ea typeface="Times New Roman" panose="02020603050405020304" pitchFamily="18" charset="0"/>
                <a:cs typeface="Times New Roman" panose="02020603050405020304" pitchFamily="18" charset="0"/>
              </a:rPr>
              <a:t>Please</a:t>
            </a:r>
            <a:r>
              <a:rPr lang="it-IT" sz="1400" b="1" dirty="0">
                <a:solidFill>
                  <a:srgbClr val="BD2B0B"/>
                </a:solidFill>
                <a:effectLst/>
                <a:ea typeface="Times New Roman" panose="02020603050405020304" pitchFamily="18" charset="0"/>
                <a:cs typeface="Times New Roman" panose="02020603050405020304" pitchFamily="18" charset="0"/>
              </a:rPr>
              <a:t> note! </a:t>
            </a:r>
            <a:r>
              <a:rPr lang="it-IT" sz="1400" dirty="0">
                <a:effectLst/>
                <a:ea typeface="Times New Roman" panose="02020603050405020304" pitchFamily="18" charset="0"/>
                <a:cs typeface="Times New Roman" panose="02020603050405020304" pitchFamily="18" charset="0"/>
              </a:rPr>
              <a:t>Check possibile </a:t>
            </a:r>
            <a:r>
              <a:rPr lang="it-IT" sz="1400" dirty="0" err="1">
                <a:effectLst/>
                <a:ea typeface="Times New Roman" panose="02020603050405020304" pitchFamily="18" charset="0"/>
                <a:cs typeface="Times New Roman" panose="02020603050405020304" pitchFamily="18" charset="0"/>
              </a:rPr>
              <a:t>additional</a:t>
            </a:r>
            <a:r>
              <a:rPr lang="it-IT" sz="1400" dirty="0">
                <a:effectLst/>
                <a:ea typeface="Times New Roman" panose="02020603050405020304" pitchFamily="18" charset="0"/>
                <a:cs typeface="Times New Roman" panose="02020603050405020304" pitchFamily="18" charset="0"/>
              </a:rPr>
              <a:t> certificates </a:t>
            </a:r>
            <a:r>
              <a:rPr lang="it-IT" sz="1400" dirty="0" err="1">
                <a:effectLst/>
                <a:ea typeface="Times New Roman" panose="02020603050405020304" pitchFamily="18" charset="0"/>
                <a:cs typeface="Times New Roman" panose="02020603050405020304" pitchFamily="18" charset="0"/>
              </a:rPr>
              <a:t>required</a:t>
            </a:r>
            <a:r>
              <a:rPr lang="it-IT" sz="1400" dirty="0">
                <a:effectLst/>
                <a:ea typeface="Times New Roman" panose="02020603050405020304" pitchFamily="18" charset="0"/>
                <a:cs typeface="Times New Roman" panose="02020603050405020304" pitchFamily="18" charset="0"/>
              </a:rPr>
              <a:t> by the partner </a:t>
            </a:r>
            <a:r>
              <a:rPr lang="it-IT" sz="1400" dirty="0" err="1">
                <a:effectLst/>
                <a:ea typeface="Times New Roman" panose="02020603050405020304" pitchFamily="18" charset="0"/>
                <a:cs typeface="Times New Roman" panose="02020603050405020304" pitchFamily="18" charset="0"/>
              </a:rPr>
              <a:t>universities</a:t>
            </a:r>
            <a:r>
              <a:rPr lang="it-IT" sz="1400" dirty="0">
                <a:effectLst/>
                <a:ea typeface="Times New Roman" panose="02020603050405020304" pitchFamily="18" charset="0"/>
                <a:cs typeface="Times New Roman" panose="02020603050405020304" pitchFamily="18" charset="0"/>
              </a:rPr>
              <a:t> (in </a:t>
            </a:r>
            <a:r>
              <a:rPr lang="it-IT" sz="1400" dirty="0" err="1">
                <a:effectLst/>
                <a:ea typeface="Times New Roman" panose="02020603050405020304" pitchFamily="18" charset="0"/>
                <a:cs typeface="Times New Roman" panose="02020603050405020304" pitchFamily="18" charset="0"/>
              </a:rPr>
              <a:t>particular</a:t>
            </a:r>
            <a:r>
              <a:rPr lang="it-IT" sz="1400" dirty="0">
                <a:effectLst/>
                <a:ea typeface="Times New Roman" panose="02020603050405020304" pitchFamily="18" charset="0"/>
                <a:cs typeface="Times New Roman" panose="02020603050405020304" pitchFamily="18" charset="0"/>
              </a:rPr>
              <a:t> Neoma BS)</a:t>
            </a:r>
          </a:p>
          <a:p>
            <a:pPr algn="just"/>
            <a:r>
              <a:rPr lang="en-GB" sz="1400" dirty="0">
                <a:effectLst/>
                <a:ea typeface="Times New Roman" panose="02020603050405020304" pitchFamily="18" charset="0"/>
                <a:cs typeface="Times New Roman" panose="02020603050405020304" pitchFamily="18" charset="0"/>
              </a:rPr>
              <a:t> </a:t>
            </a:r>
            <a:endParaRPr lang="it-IT" sz="1400" dirty="0">
              <a:effectLst/>
              <a:ea typeface="Times New Roman" panose="02020603050405020304" pitchFamily="18" charset="0"/>
              <a:cs typeface="Times New Roman" panose="02020603050405020304" pitchFamily="18" charset="0"/>
            </a:endParaRPr>
          </a:p>
          <a:p>
            <a:pPr marL="342900" indent="-342900" algn="just">
              <a:spcBef>
                <a:spcPts val="0"/>
              </a:spcBef>
              <a:buFont typeface="+mj-lt"/>
              <a:buAutoNum type="arabicPeriod" startAt="3"/>
              <a:tabLst>
                <a:tab pos="228600" algn="l"/>
              </a:tabLst>
            </a:pPr>
            <a:r>
              <a:rPr lang="en-GB" sz="1400" b="1" u="sng" dirty="0">
                <a:effectLst/>
                <a:ea typeface="Times New Roman" panose="02020603050405020304" pitchFamily="18" charset="0"/>
                <a:cs typeface="Times New Roman" panose="02020603050405020304" pitchFamily="18" charset="0"/>
              </a:rPr>
              <a:t>pass all first-year exams and obtain all the relevant credits before starting the exchange programme. </a:t>
            </a:r>
            <a:r>
              <a:rPr lang="it-IT" sz="1400" dirty="0">
                <a:ea typeface="Times New Roman" panose="02020603050405020304" pitchFamily="18" charset="0"/>
                <a:cs typeface="Times New Roman" panose="02020603050405020304" pitchFamily="18" charset="0"/>
              </a:rPr>
              <a:t>Check the </a:t>
            </a:r>
            <a:r>
              <a:rPr lang="it-IT" sz="1400" dirty="0" err="1">
                <a:ea typeface="Times New Roman" panose="02020603050405020304" pitchFamily="18" charset="0"/>
                <a:cs typeface="Times New Roman" panose="02020603050405020304" pitchFamily="18" charset="0"/>
              </a:rPr>
              <a:t>starting</a:t>
            </a:r>
            <a:r>
              <a:rPr lang="it-IT" sz="1400" dirty="0">
                <a:ea typeface="Times New Roman" panose="02020603050405020304" pitchFamily="18" charset="0"/>
                <a:cs typeface="Times New Roman" panose="02020603050405020304" pitchFamily="18" charset="0"/>
              </a:rPr>
              <a:t> </a:t>
            </a:r>
            <a:r>
              <a:rPr lang="it-IT" sz="1400" dirty="0" err="1">
                <a:ea typeface="Times New Roman" panose="02020603050405020304" pitchFamily="18" charset="0"/>
                <a:cs typeface="Times New Roman" panose="02020603050405020304" pitchFamily="18" charset="0"/>
              </a:rPr>
              <a:t>dates</a:t>
            </a:r>
            <a:r>
              <a:rPr lang="it-IT" sz="1400" dirty="0">
                <a:ea typeface="Times New Roman" panose="02020603050405020304" pitchFamily="18" charset="0"/>
                <a:cs typeface="Times New Roman" panose="02020603050405020304" pitchFamily="18" charset="0"/>
              </a:rPr>
              <a:t> of the </a:t>
            </a:r>
            <a:r>
              <a:rPr lang="it-IT" sz="1400" dirty="0" err="1">
                <a:ea typeface="Times New Roman" panose="02020603050405020304" pitchFamily="18" charset="0"/>
                <a:cs typeface="Times New Roman" panose="02020603050405020304" pitchFamily="18" charset="0"/>
              </a:rPr>
              <a:t>semester</a:t>
            </a:r>
            <a:r>
              <a:rPr lang="it-IT" sz="1400" dirty="0">
                <a:ea typeface="Times New Roman" panose="02020603050405020304" pitchFamily="18" charset="0"/>
                <a:cs typeface="Times New Roman" panose="02020603050405020304" pitchFamily="18" charset="0"/>
              </a:rPr>
              <a:t>!</a:t>
            </a:r>
            <a:endParaRPr lang="it-IT" sz="1400" b="1" dirty="0">
              <a:ea typeface="Times New Roman" panose="02020603050405020304" pitchFamily="18" charset="0"/>
              <a:cs typeface="Times New Roman" panose="02020603050405020304" pitchFamily="18" charset="0"/>
            </a:endParaRPr>
          </a:p>
          <a:p>
            <a:pPr marL="360363" lvl="0" algn="just">
              <a:spcBef>
                <a:spcPts val="0"/>
              </a:spcBef>
              <a:spcAft>
                <a:spcPts val="0"/>
              </a:spcAft>
              <a:tabLst>
                <a:tab pos="228600" algn="l"/>
              </a:tabLst>
            </a:pPr>
            <a:r>
              <a:rPr lang="it-IT" sz="1400" b="1" dirty="0" err="1">
                <a:solidFill>
                  <a:srgbClr val="BD2B0B"/>
                </a:solidFill>
                <a:cs typeface="Times New Roman" panose="02020603050405020304" pitchFamily="18" charset="0"/>
              </a:rPr>
              <a:t>Please</a:t>
            </a:r>
            <a:r>
              <a:rPr lang="it-IT" sz="1400" b="1" dirty="0">
                <a:solidFill>
                  <a:srgbClr val="BD2B0B"/>
                </a:solidFill>
                <a:effectLst/>
                <a:ea typeface="Times New Roman" panose="02020603050405020304" pitchFamily="18" charset="0"/>
                <a:cs typeface="Times New Roman" panose="02020603050405020304" pitchFamily="18" charset="0"/>
              </a:rPr>
              <a:t> note: </a:t>
            </a:r>
            <a:r>
              <a:rPr lang="it-IT" sz="1400" dirty="0">
                <a:effectLst/>
                <a:ea typeface="Times New Roman" panose="02020603050405020304" pitchFamily="18" charset="0"/>
                <a:cs typeface="Times New Roman" panose="02020603050405020304" pitchFamily="18" charset="0"/>
              </a:rPr>
              <a:t>For LM EM </a:t>
            </a:r>
            <a:r>
              <a:rPr lang="it-IT" sz="1400" dirty="0" err="1">
                <a:effectLst/>
                <a:ea typeface="Times New Roman" panose="02020603050405020304" pitchFamily="18" charset="0"/>
                <a:cs typeface="Times New Roman" panose="02020603050405020304" pitchFamily="18" charset="0"/>
              </a:rPr>
              <a:t>it</a:t>
            </a:r>
            <a:r>
              <a:rPr lang="it-IT" sz="1400" dirty="0">
                <a:effectLst/>
                <a:ea typeface="Times New Roman" panose="02020603050405020304" pitchFamily="18" charset="0"/>
                <a:cs typeface="Times New Roman" panose="02020603050405020304" pitchFamily="18" charset="0"/>
              </a:rPr>
              <a:t> </a:t>
            </a:r>
            <a:r>
              <a:rPr lang="it-IT" sz="1400" dirty="0" err="1">
                <a:effectLst/>
                <a:ea typeface="Times New Roman" panose="02020603050405020304" pitchFamily="18" charset="0"/>
                <a:cs typeface="Times New Roman" panose="02020603050405020304" pitchFamily="18" charset="0"/>
              </a:rPr>
              <a:t>is</a:t>
            </a:r>
            <a:r>
              <a:rPr lang="it-IT" sz="1400" dirty="0">
                <a:effectLst/>
                <a:ea typeface="Times New Roman" panose="02020603050405020304" pitchFamily="18" charset="0"/>
                <a:cs typeface="Times New Roman" panose="02020603050405020304" pitchFamily="18" charset="0"/>
              </a:rPr>
              <a:t> </a:t>
            </a:r>
            <a:r>
              <a:rPr lang="it-IT" sz="1400" dirty="0" err="1">
                <a:effectLst/>
                <a:ea typeface="Times New Roman" panose="02020603050405020304" pitchFamily="18" charset="0"/>
                <a:cs typeface="Times New Roman" panose="02020603050405020304" pitchFamily="18" charset="0"/>
              </a:rPr>
              <a:t>necessary</a:t>
            </a:r>
            <a:r>
              <a:rPr lang="it-IT" sz="1400" dirty="0">
                <a:effectLst/>
                <a:ea typeface="Times New Roman" panose="02020603050405020304" pitchFamily="18" charset="0"/>
                <a:cs typeface="Times New Roman" panose="02020603050405020304" pitchFamily="18" charset="0"/>
              </a:rPr>
              <a:t> to anticipate the </a:t>
            </a:r>
          </a:p>
          <a:p>
            <a:pPr marL="360363" lvl="0" algn="just">
              <a:spcBef>
                <a:spcPts val="0"/>
              </a:spcBef>
              <a:spcAft>
                <a:spcPts val="0"/>
              </a:spcAft>
              <a:tabLst>
                <a:tab pos="228600" algn="l"/>
              </a:tabLst>
            </a:pPr>
            <a:r>
              <a:rPr lang="it-IT" sz="1400" dirty="0" err="1">
                <a:effectLst/>
                <a:ea typeface="Times New Roman" panose="02020603050405020304" pitchFamily="18" charset="0"/>
                <a:cs typeface="Times New Roman" panose="02020603050405020304" pitchFamily="18" charset="0"/>
              </a:rPr>
              <a:t>Maketing</a:t>
            </a:r>
            <a:r>
              <a:rPr lang="it-IT" sz="1400" dirty="0">
                <a:effectLst/>
                <a:ea typeface="Times New Roman" panose="02020603050405020304" pitchFamily="18" charset="0"/>
                <a:cs typeface="Times New Roman" panose="02020603050405020304" pitchFamily="18" charset="0"/>
              </a:rPr>
              <a:t> Analytics lab </a:t>
            </a:r>
            <a:r>
              <a:rPr lang="it-IT" sz="1400" dirty="0" err="1">
                <a:effectLst/>
                <a:ea typeface="Times New Roman" panose="02020603050405020304" pitchFamily="18" charset="0"/>
                <a:cs typeface="Times New Roman" panose="02020603050405020304" pitchFamily="18" charset="0"/>
              </a:rPr>
              <a:t>exam</a:t>
            </a:r>
            <a:r>
              <a:rPr lang="it-IT" sz="1400" dirty="0">
                <a:effectLst/>
                <a:ea typeface="Times New Roman" panose="02020603050405020304" pitchFamily="18" charset="0"/>
                <a:cs typeface="Times New Roman" panose="02020603050405020304" pitchFamily="18" charset="0"/>
              </a:rPr>
              <a:t> in order to complete 60 </a:t>
            </a:r>
          </a:p>
          <a:p>
            <a:pPr marL="360363" lvl="0" algn="just">
              <a:spcBef>
                <a:spcPts val="0"/>
              </a:spcBef>
              <a:spcAft>
                <a:spcPts val="0"/>
              </a:spcAft>
              <a:tabLst>
                <a:tab pos="228600" algn="l"/>
              </a:tabLst>
            </a:pPr>
            <a:r>
              <a:rPr lang="it-IT" sz="1400" dirty="0">
                <a:effectLst/>
                <a:ea typeface="Times New Roman" panose="02020603050405020304" pitchFamily="18" charset="0"/>
                <a:cs typeface="Times New Roman" panose="02020603050405020304" pitchFamily="18" charset="0"/>
              </a:rPr>
              <a:t>ECTS </a:t>
            </a:r>
            <a:r>
              <a:rPr lang="it-IT" sz="1400" dirty="0" err="1">
                <a:effectLst/>
                <a:ea typeface="Times New Roman" panose="02020603050405020304" pitchFamily="18" charset="0"/>
                <a:cs typeface="Times New Roman" panose="02020603050405020304" pitchFamily="18" charset="0"/>
              </a:rPr>
              <a:t>before</a:t>
            </a:r>
            <a:r>
              <a:rPr lang="it-IT" sz="1400" dirty="0">
                <a:effectLst/>
                <a:ea typeface="Times New Roman" panose="02020603050405020304" pitchFamily="18" charset="0"/>
                <a:cs typeface="Times New Roman" panose="02020603050405020304" pitchFamily="18" charset="0"/>
              </a:rPr>
              <a:t> the </a:t>
            </a:r>
            <a:r>
              <a:rPr lang="it-IT" sz="1400" dirty="0" err="1">
                <a:effectLst/>
                <a:ea typeface="Times New Roman" panose="02020603050405020304" pitchFamily="18" charset="0"/>
                <a:cs typeface="Times New Roman" panose="02020603050405020304" pitchFamily="18" charset="0"/>
              </a:rPr>
              <a:t>departure</a:t>
            </a:r>
            <a:r>
              <a:rPr lang="it-IT" sz="1400" dirty="0">
                <a:effectLst/>
                <a:ea typeface="Times New Roman" panose="02020603050405020304" pitchFamily="18" charset="0"/>
                <a:cs typeface="Times New Roman" panose="02020603050405020304" pitchFamily="18" charset="0"/>
              </a:rPr>
              <a:t>. </a:t>
            </a:r>
            <a:r>
              <a:rPr lang="it-IT" sz="1400" b="1" dirty="0">
                <a:solidFill>
                  <a:srgbClr val="BD2B0B"/>
                </a:solidFill>
                <a:effectLst/>
                <a:ea typeface="Times New Roman" panose="02020603050405020304" pitchFamily="18" charset="0"/>
                <a:cs typeface="Times New Roman" panose="02020603050405020304" pitchFamily="18" charset="0"/>
              </a:rPr>
              <a:t> </a:t>
            </a:r>
          </a:p>
          <a:p>
            <a:endParaRPr lang="it-IT" sz="1400" dirty="0"/>
          </a:p>
        </p:txBody>
      </p:sp>
      <p:cxnSp>
        <p:nvCxnSpPr>
          <p:cNvPr id="7" name="Connettore diritto 6">
            <a:extLst>
              <a:ext uri="{FF2B5EF4-FFF2-40B4-BE49-F238E27FC236}">
                <a16:creationId xmlns:a16="http://schemas.microsoft.com/office/drawing/2014/main" id="{34AA8420-3E5E-47E7-9CC6-61CECC115F2B}"/>
              </a:ext>
            </a:extLst>
          </p:cNvPr>
          <p:cNvCxnSpPr/>
          <p:nvPr/>
        </p:nvCxnSpPr>
        <p:spPr>
          <a:xfrm>
            <a:off x="6096000" y="618920"/>
            <a:ext cx="0" cy="582426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9" name="Segnaposto testo 1">
            <a:extLst>
              <a:ext uri="{FF2B5EF4-FFF2-40B4-BE49-F238E27FC236}">
                <a16:creationId xmlns:a16="http://schemas.microsoft.com/office/drawing/2014/main" id="{ED7BD095-E7CE-4DE1-BA49-EF92B144E7AB}"/>
              </a:ext>
            </a:extLst>
          </p:cNvPr>
          <p:cNvSpPr txBox="1">
            <a:spLocks/>
          </p:cNvSpPr>
          <p:nvPr/>
        </p:nvSpPr>
        <p:spPr>
          <a:xfrm>
            <a:off x="738733" y="406693"/>
            <a:ext cx="4776861" cy="648071"/>
          </a:xfrm>
          <a:prstGeom prst="rect">
            <a:avLst/>
          </a:prstGeom>
        </p:spPr>
        <p:txBody>
          <a:bodyPr/>
          <a:lstStyle>
            <a:lvl1pPr marL="0" indent="0" algn="l" defTabSz="914400" rtl="0" eaLnBrk="1" latinLnBrk="0" hangingPunct="1">
              <a:lnSpc>
                <a:spcPts val="2200"/>
              </a:lnSpc>
              <a:spcBef>
                <a:spcPct val="20000"/>
              </a:spcBef>
              <a:buFont typeface="Arial" panose="020B0604020202020204" pitchFamily="34" charset="0"/>
              <a:buNone/>
              <a:defRPr sz="2400" b="1" kern="1200">
                <a:solidFill>
                  <a:srgbClr val="BD2B0B"/>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it-IT" u="sng" dirty="0">
                <a:latin typeface="Calibri" panose="020F0502020204030204" pitchFamily="34" charset="0"/>
                <a:ea typeface="Times New Roman" panose="02020603050405020304" pitchFamily="18" charset="0"/>
                <a:cs typeface="Times New Roman" panose="02020603050405020304" pitchFamily="18" charset="0"/>
              </a:rPr>
              <a:t>Requisiti di ammissione</a:t>
            </a:r>
            <a:endParaRPr lang="it-IT" dirty="0">
              <a:latin typeface="Arial" panose="020B0604020202020204" pitchFamily="34" charset="0"/>
              <a:ea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508540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quarter" idx="11"/>
          </p:nvPr>
        </p:nvSpPr>
        <p:spPr>
          <a:xfrm>
            <a:off x="443375" y="1124744"/>
            <a:ext cx="5400597" cy="4320381"/>
          </a:xfrm>
        </p:spPr>
        <p:txBody>
          <a:bodyPr/>
          <a:lstStyle/>
          <a:p>
            <a:pPr algn="just"/>
            <a:r>
              <a:rPr lang="it-IT" sz="1400" b="0" dirty="0">
                <a:effectLst/>
                <a:ea typeface="Times New Roman" panose="02020603050405020304" pitchFamily="18" charset="0"/>
                <a:cs typeface="Times New Roman" panose="02020603050405020304" pitchFamily="18" charset="0"/>
              </a:rPr>
              <a:t>La mobilità </a:t>
            </a:r>
            <a:r>
              <a:rPr lang="it-IT" sz="1400" dirty="0">
                <a:cs typeface="Times New Roman" panose="02020603050405020304" pitchFamily="18" charset="0"/>
              </a:rPr>
              <a:t>studenti</a:t>
            </a:r>
            <a:r>
              <a:rPr lang="it-IT" sz="1400" b="0" dirty="0">
                <a:effectLst/>
                <a:ea typeface="Times New Roman" panose="02020603050405020304" pitchFamily="18" charset="0"/>
                <a:cs typeface="Times New Roman" panose="02020603050405020304" pitchFamily="18" charset="0"/>
              </a:rPr>
              <a:t> è finanziata tramite il programma Erasmus per tutti i posti di scambio secondo le regole e modalità definite dal bando Erasmus.</a:t>
            </a:r>
          </a:p>
          <a:p>
            <a:pPr algn="just"/>
            <a:endParaRPr lang="it-IT" sz="1400" dirty="0">
              <a:ea typeface="Times New Roman" panose="02020603050405020304" pitchFamily="18" charset="0"/>
              <a:cs typeface="Times New Roman" panose="02020603050405020304" pitchFamily="18" charset="0"/>
            </a:endParaRPr>
          </a:p>
          <a:p>
            <a:pPr algn="just"/>
            <a:r>
              <a:rPr lang="it-IT" sz="1400" dirty="0">
                <a:cs typeface="Times New Roman" panose="02020603050405020304" pitchFamily="18" charset="0"/>
              </a:rPr>
              <a:t>Pertanto le domande devono essere presentate secondo le modalità e le scadenze previste per il bando Erasmus per studio, sulla piattaforma AlmaRM.</a:t>
            </a:r>
          </a:p>
          <a:p>
            <a:pPr algn="just"/>
            <a:endParaRPr lang="it-IT" sz="1400" dirty="0">
              <a:cs typeface="Times New Roman" panose="02020603050405020304" pitchFamily="18" charset="0"/>
            </a:endParaRPr>
          </a:p>
          <a:p>
            <a:pPr algn="just"/>
            <a:r>
              <a:rPr lang="it-IT" sz="1400" dirty="0">
                <a:cs typeface="Times New Roman" panose="02020603050405020304" pitchFamily="18" charset="0"/>
              </a:rPr>
              <a:t>È possibile presentare domanda fino ad un </a:t>
            </a:r>
            <a:r>
              <a:rPr lang="it-IT" sz="1400" b="1" dirty="0">
                <a:cs typeface="Times New Roman" panose="02020603050405020304" pitchFamily="18" charset="0"/>
              </a:rPr>
              <a:t>massimo di tre destinazioni (comprensive di domande per doppio diploma e/o Erasmus).</a:t>
            </a:r>
          </a:p>
          <a:p>
            <a:pPr algn="just"/>
            <a:endParaRPr lang="it-IT" sz="1400" b="1" dirty="0">
              <a:effectLst/>
              <a:ea typeface="Times New Roman" panose="02020603050405020304" pitchFamily="18" charset="0"/>
              <a:cs typeface="Times New Roman" panose="02020603050405020304" pitchFamily="18" charset="0"/>
            </a:endParaRPr>
          </a:p>
          <a:p>
            <a:pPr algn="just"/>
            <a:r>
              <a:rPr lang="it-IT" sz="1400" dirty="0">
                <a:ea typeface="Times New Roman" panose="02020603050405020304" pitchFamily="18" charset="0"/>
                <a:cs typeface="Times New Roman" panose="02020603050405020304" pitchFamily="18" charset="0"/>
              </a:rPr>
              <a:t>Anche i </a:t>
            </a:r>
            <a:r>
              <a:rPr lang="it-IT" sz="1400" b="1" dirty="0">
                <a:ea typeface="Times New Roman" panose="02020603050405020304" pitchFamily="18" charset="0"/>
                <a:cs typeface="Times New Roman" panose="02020603050405020304" pitchFamily="18" charset="0"/>
              </a:rPr>
              <a:t>criteri di valutazione </a:t>
            </a:r>
            <a:r>
              <a:rPr lang="it-IT" sz="1400" dirty="0">
                <a:ea typeface="Times New Roman" panose="02020603050405020304" pitchFamily="18" charset="0"/>
                <a:cs typeface="Times New Roman" panose="02020603050405020304" pitchFamily="18" charset="0"/>
              </a:rPr>
              <a:t>sono quelli stabiliti dal bando Erasmus e per le sedi di doppio diploma </a:t>
            </a:r>
            <a:r>
              <a:rPr lang="it-IT" sz="1400" b="1" dirty="0">
                <a:ea typeface="Times New Roman" panose="02020603050405020304" pitchFamily="18" charset="0"/>
                <a:cs typeface="Times New Roman" panose="02020603050405020304" pitchFamily="18" charset="0"/>
              </a:rPr>
              <a:t>non è previsto un colloquio obbligatorio.</a:t>
            </a:r>
            <a:endParaRPr lang="it-IT" sz="1400" b="1" dirty="0">
              <a:effectLst/>
              <a:ea typeface="Times New Roman" panose="02020603050405020304" pitchFamily="18" charset="0"/>
              <a:cs typeface="Times New Roman" panose="02020603050405020304" pitchFamily="18" charset="0"/>
            </a:endParaRPr>
          </a:p>
          <a:p>
            <a:pPr marL="756285" algn="just"/>
            <a:endParaRPr lang="it-IT" sz="1400" b="1" dirty="0">
              <a:ea typeface="Times New Roman" panose="02020603050405020304" pitchFamily="18" charset="0"/>
              <a:cs typeface="Times New Roman" panose="02020603050405020304" pitchFamily="18" charset="0"/>
            </a:endParaRPr>
          </a:p>
          <a:p>
            <a:pPr algn="just"/>
            <a:r>
              <a:rPr lang="it-IT" sz="1400" b="1" dirty="0">
                <a:solidFill>
                  <a:srgbClr val="BD2B0B"/>
                </a:solidFill>
                <a:effectLst/>
                <a:ea typeface="Times New Roman" panose="02020603050405020304" pitchFamily="18" charset="0"/>
                <a:cs typeface="Times New Roman" panose="02020603050405020304" pitchFamily="18" charset="0"/>
              </a:rPr>
              <a:t>ATTENZIONE: </a:t>
            </a:r>
            <a:r>
              <a:rPr lang="it-IT" sz="1400" dirty="0">
                <a:effectLst/>
                <a:ea typeface="Times New Roman" panose="02020603050405020304" pitchFamily="18" charset="0"/>
                <a:cs typeface="Times New Roman" panose="02020603050405020304" pitchFamily="18" charset="0"/>
              </a:rPr>
              <a:t>qualora il piano di studi preveda un tirocinio obbligatorio (come ad ICN Business School) e questo venga svolto in ITALIA o in un paese esterno all’UE, non sarà possibile ricevere la borsa di studio Erasmus per il periodo di svolgimento del tirocinio e si dovranno restituire eventuali somme già ricevute.</a:t>
            </a:r>
          </a:p>
          <a:p>
            <a:br>
              <a:rPr lang="it-IT" sz="1400" b="1" dirty="0">
                <a:solidFill>
                  <a:srgbClr val="BD2B0B"/>
                </a:solidFill>
                <a:effectLst/>
                <a:ea typeface="Times New Roman" panose="02020603050405020304" pitchFamily="18" charset="0"/>
              </a:rPr>
            </a:br>
            <a:endParaRPr lang="it-IT" sz="1400" b="1" dirty="0">
              <a:solidFill>
                <a:srgbClr val="BD2B0B"/>
              </a:solidFill>
              <a:effectLst/>
              <a:ea typeface="Times New Roman" panose="02020603050405020304" pitchFamily="18" charset="0"/>
              <a:cs typeface="Times New Roman" panose="02020603050405020304" pitchFamily="18" charset="0"/>
            </a:endParaRPr>
          </a:p>
        </p:txBody>
      </p:sp>
      <p:sp>
        <p:nvSpPr>
          <p:cNvPr id="4" name="Segnaposto testo 1">
            <a:extLst>
              <a:ext uri="{FF2B5EF4-FFF2-40B4-BE49-F238E27FC236}">
                <a16:creationId xmlns:a16="http://schemas.microsoft.com/office/drawing/2014/main" id="{03BBB098-57DF-4124-8634-49C4B6BABE6F}"/>
              </a:ext>
            </a:extLst>
          </p:cNvPr>
          <p:cNvSpPr txBox="1">
            <a:spLocks/>
          </p:cNvSpPr>
          <p:nvPr/>
        </p:nvSpPr>
        <p:spPr>
          <a:xfrm>
            <a:off x="6643387" y="404663"/>
            <a:ext cx="4776861" cy="648071"/>
          </a:xfrm>
          <a:prstGeom prst="rect">
            <a:avLst/>
          </a:prstGeom>
        </p:spPr>
        <p:txBody>
          <a:bodyPr/>
          <a:lstStyle>
            <a:lvl1pPr marL="0" indent="0" algn="l" defTabSz="914400" rtl="0" eaLnBrk="1" latinLnBrk="0" hangingPunct="1">
              <a:lnSpc>
                <a:spcPts val="2200"/>
              </a:lnSpc>
              <a:spcBef>
                <a:spcPct val="20000"/>
              </a:spcBef>
              <a:buFont typeface="Arial" panose="020B0604020202020204" pitchFamily="34" charset="0"/>
              <a:buNone/>
              <a:defRPr sz="2400" b="1" kern="1200">
                <a:solidFill>
                  <a:srgbClr val="BD2B0B"/>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it-IT" u="sng" dirty="0" err="1">
                <a:latin typeface="Calibri" panose="020F0502020204030204" pitchFamily="34" charset="0"/>
                <a:ea typeface="Times New Roman" panose="02020603050405020304" pitchFamily="18" charset="0"/>
                <a:cs typeface="Times New Roman" panose="02020603050405020304" pitchFamily="18" charset="0"/>
              </a:rPr>
              <a:t>Scholarships</a:t>
            </a:r>
            <a:r>
              <a:rPr lang="it-IT" u="sng" dirty="0">
                <a:latin typeface="Calibri" panose="020F0502020204030204" pitchFamily="34" charset="0"/>
                <a:ea typeface="Times New Roman" panose="02020603050405020304" pitchFamily="18" charset="0"/>
                <a:cs typeface="Times New Roman" panose="02020603050405020304" pitchFamily="18" charset="0"/>
              </a:rPr>
              <a:t> and </a:t>
            </a:r>
            <a:r>
              <a:rPr lang="it-IT" u="sng" dirty="0" err="1">
                <a:latin typeface="Calibri" panose="020F0502020204030204" pitchFamily="34" charset="0"/>
                <a:ea typeface="Times New Roman" panose="02020603050405020304" pitchFamily="18" charset="0"/>
                <a:cs typeface="Times New Roman" panose="02020603050405020304" pitchFamily="18" charset="0"/>
              </a:rPr>
              <a:t>application</a:t>
            </a:r>
            <a:endParaRPr lang="it-IT" dirty="0">
              <a:latin typeface="Arial" panose="020B0604020202020204" pitchFamily="34" charset="0"/>
              <a:ea typeface="Times New Roman" panose="02020603050405020304" pitchFamily="18" charset="0"/>
              <a:cs typeface="Times New Roman" panose="02020603050405020304" pitchFamily="18" charset="0"/>
            </a:endParaRPr>
          </a:p>
          <a:p>
            <a:endParaRPr lang="it-IT" dirty="0"/>
          </a:p>
        </p:txBody>
      </p:sp>
      <p:sp>
        <p:nvSpPr>
          <p:cNvPr id="5" name="Segnaposto testo 2">
            <a:extLst>
              <a:ext uri="{FF2B5EF4-FFF2-40B4-BE49-F238E27FC236}">
                <a16:creationId xmlns:a16="http://schemas.microsoft.com/office/drawing/2014/main" id="{F4F8B145-F5BE-40FE-B439-8BE3475B1DD6}"/>
              </a:ext>
            </a:extLst>
          </p:cNvPr>
          <p:cNvSpPr txBox="1">
            <a:spLocks/>
          </p:cNvSpPr>
          <p:nvPr/>
        </p:nvSpPr>
        <p:spPr>
          <a:xfrm>
            <a:off x="6348029" y="942954"/>
            <a:ext cx="5340756" cy="4320381"/>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it-IT" sz="1400" dirty="0"/>
          </a:p>
          <a:p>
            <a:endParaRPr lang="it-IT" sz="1400" dirty="0"/>
          </a:p>
        </p:txBody>
      </p:sp>
      <p:cxnSp>
        <p:nvCxnSpPr>
          <p:cNvPr id="7" name="Connettore diritto 6">
            <a:extLst>
              <a:ext uri="{FF2B5EF4-FFF2-40B4-BE49-F238E27FC236}">
                <a16:creationId xmlns:a16="http://schemas.microsoft.com/office/drawing/2014/main" id="{34AA8420-3E5E-47E7-9CC6-61CECC115F2B}"/>
              </a:ext>
            </a:extLst>
          </p:cNvPr>
          <p:cNvCxnSpPr/>
          <p:nvPr/>
        </p:nvCxnSpPr>
        <p:spPr>
          <a:xfrm>
            <a:off x="6096000" y="618920"/>
            <a:ext cx="0" cy="582426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9" name="Segnaposto testo 1">
            <a:extLst>
              <a:ext uri="{FF2B5EF4-FFF2-40B4-BE49-F238E27FC236}">
                <a16:creationId xmlns:a16="http://schemas.microsoft.com/office/drawing/2014/main" id="{ED7BD095-E7CE-4DE1-BA49-EF92B144E7AB}"/>
              </a:ext>
            </a:extLst>
          </p:cNvPr>
          <p:cNvSpPr txBox="1">
            <a:spLocks/>
          </p:cNvSpPr>
          <p:nvPr/>
        </p:nvSpPr>
        <p:spPr>
          <a:xfrm>
            <a:off x="755242" y="404664"/>
            <a:ext cx="4776861" cy="648071"/>
          </a:xfrm>
          <a:prstGeom prst="rect">
            <a:avLst/>
          </a:prstGeom>
        </p:spPr>
        <p:txBody>
          <a:bodyPr/>
          <a:lstStyle>
            <a:lvl1pPr marL="0" indent="0" algn="l" defTabSz="914400" rtl="0" eaLnBrk="1" latinLnBrk="0" hangingPunct="1">
              <a:lnSpc>
                <a:spcPts val="2200"/>
              </a:lnSpc>
              <a:spcBef>
                <a:spcPct val="20000"/>
              </a:spcBef>
              <a:buFont typeface="Arial" panose="020B0604020202020204" pitchFamily="34" charset="0"/>
              <a:buNone/>
              <a:defRPr sz="2400" b="1" kern="1200">
                <a:solidFill>
                  <a:srgbClr val="BD2B0B"/>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it-IT" u="sng" dirty="0">
                <a:latin typeface="Calibri" panose="020F0502020204030204" pitchFamily="34" charset="0"/>
                <a:ea typeface="Times New Roman" panose="02020603050405020304" pitchFamily="18" charset="0"/>
                <a:cs typeface="Times New Roman" panose="02020603050405020304" pitchFamily="18" charset="0"/>
              </a:rPr>
              <a:t>Borse di studio e candidatura</a:t>
            </a:r>
            <a:endParaRPr lang="it-IT" dirty="0">
              <a:latin typeface="Arial" panose="020B0604020202020204" pitchFamily="34" charset="0"/>
              <a:ea typeface="Times New Roman" panose="02020603050405020304" pitchFamily="18" charset="0"/>
              <a:cs typeface="Times New Roman" panose="02020603050405020304" pitchFamily="18" charset="0"/>
            </a:endParaRPr>
          </a:p>
          <a:p>
            <a:endParaRPr lang="it-IT" dirty="0"/>
          </a:p>
        </p:txBody>
      </p:sp>
      <p:sp>
        <p:nvSpPr>
          <p:cNvPr id="8" name="Segnaposto testo 2">
            <a:extLst>
              <a:ext uri="{FF2B5EF4-FFF2-40B4-BE49-F238E27FC236}">
                <a16:creationId xmlns:a16="http://schemas.microsoft.com/office/drawing/2014/main" id="{E17A17EE-02D6-457D-A0CE-324536B5EF5E}"/>
              </a:ext>
            </a:extLst>
          </p:cNvPr>
          <p:cNvSpPr txBox="1">
            <a:spLocks/>
          </p:cNvSpPr>
          <p:nvPr/>
        </p:nvSpPr>
        <p:spPr>
          <a:xfrm>
            <a:off x="6318108" y="1124743"/>
            <a:ext cx="5400597" cy="4320381"/>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400" dirty="0">
                <a:ea typeface="Times New Roman" panose="02020603050405020304" pitchFamily="18" charset="0"/>
                <a:cs typeface="Times New Roman" panose="02020603050405020304" pitchFamily="18" charset="0"/>
              </a:rPr>
              <a:t>Student mobility is funded by Erasmus+ scholarships according the terms and conditions established in the Erasmus Call for Applications.</a:t>
            </a:r>
          </a:p>
          <a:p>
            <a:pPr algn="just"/>
            <a:endParaRPr lang="it-IT" sz="1400" b="1" dirty="0">
              <a:solidFill>
                <a:srgbClr val="BD2B0B"/>
              </a:solidFill>
              <a:ea typeface="Times New Roman" panose="02020603050405020304" pitchFamily="18" charset="0"/>
            </a:endParaRPr>
          </a:p>
          <a:p>
            <a:pPr algn="just"/>
            <a:br>
              <a:rPr lang="it-IT" sz="1400" b="1" dirty="0">
                <a:solidFill>
                  <a:srgbClr val="BD2B0B"/>
                </a:solidFill>
                <a:ea typeface="Times New Roman" panose="02020603050405020304" pitchFamily="18" charset="0"/>
              </a:rPr>
            </a:br>
            <a:r>
              <a:rPr lang="en-GB" sz="1400" dirty="0">
                <a:cs typeface="Times New Roman" panose="02020603050405020304" pitchFamily="18" charset="0"/>
              </a:rPr>
              <a:t>Therefore, students must apply according to the procedures and deadlines indicated in the call for application of the Erasmus+ for study purposes.</a:t>
            </a:r>
          </a:p>
          <a:p>
            <a:pPr algn="just"/>
            <a:endParaRPr lang="en-GB" sz="1400" b="1" dirty="0">
              <a:solidFill>
                <a:srgbClr val="BD2B0B"/>
              </a:solidFill>
              <a:ea typeface="Times New Roman" panose="02020603050405020304" pitchFamily="18" charset="0"/>
              <a:cs typeface="Times New Roman" panose="02020603050405020304" pitchFamily="18" charset="0"/>
            </a:endParaRPr>
          </a:p>
          <a:p>
            <a:pPr algn="just"/>
            <a:r>
              <a:rPr lang="en-GB" sz="1400" dirty="0">
                <a:cs typeface="Times New Roman" panose="02020603050405020304" pitchFamily="18" charset="0"/>
              </a:rPr>
              <a:t>Students can apply for a maximum of </a:t>
            </a:r>
            <a:r>
              <a:rPr lang="en-GB" sz="1400" b="1" dirty="0">
                <a:cs typeface="Times New Roman" panose="02020603050405020304" pitchFamily="18" charset="0"/>
              </a:rPr>
              <a:t>three positions </a:t>
            </a:r>
            <a:r>
              <a:rPr lang="en-GB" sz="1400" dirty="0">
                <a:cs typeface="Times New Roman" panose="02020603050405020304" pitchFamily="18" charset="0"/>
              </a:rPr>
              <a:t>(including both Double degree and Erasmus+ programmes).</a:t>
            </a:r>
            <a:endParaRPr lang="it-IT" sz="1400" dirty="0">
              <a:cs typeface="Times New Roman" panose="02020603050405020304" pitchFamily="18" charset="0"/>
            </a:endParaRPr>
          </a:p>
          <a:p>
            <a:pPr algn="just"/>
            <a:r>
              <a:rPr lang="en-GB" sz="1400" dirty="0">
                <a:cs typeface="Times New Roman" panose="02020603050405020304" pitchFamily="18" charset="0"/>
              </a:rPr>
              <a:t> </a:t>
            </a:r>
            <a:endParaRPr lang="it-IT" sz="1400" dirty="0">
              <a:cs typeface="Times New Roman" panose="02020603050405020304" pitchFamily="18" charset="0"/>
            </a:endParaRPr>
          </a:p>
          <a:p>
            <a:r>
              <a:rPr lang="en-GB" sz="1400" dirty="0">
                <a:cs typeface="Times New Roman" panose="02020603050405020304" pitchFamily="18" charset="0"/>
              </a:rPr>
              <a:t>Also the evaluation criteria are the ones specified in the Erasmus+ call for application for study . There’s not a compulsory interview .</a:t>
            </a:r>
          </a:p>
          <a:p>
            <a:endParaRPr lang="en-GB" sz="1400" dirty="0">
              <a:cs typeface="Times New Roman" panose="02020603050405020304" pitchFamily="18" charset="0"/>
            </a:endParaRPr>
          </a:p>
          <a:p>
            <a:r>
              <a:rPr lang="en-US" sz="1400" b="1" dirty="0">
                <a:solidFill>
                  <a:srgbClr val="C00000"/>
                </a:solidFill>
                <a:cs typeface="Times New Roman" panose="02020603050405020304" pitchFamily="18" charset="0"/>
              </a:rPr>
              <a:t>PLEASE NOTE</a:t>
            </a:r>
            <a:r>
              <a:rPr lang="en-US" sz="1400" dirty="0">
                <a:cs typeface="Times New Roman" panose="02020603050405020304" pitchFamily="18" charset="0"/>
              </a:rPr>
              <a:t>: if the study plan includes an internship (as at ICN BS), it will not be possible to receive the Erasmus grant for the period of the internship if it is carried out in ITALY or outside EU and you will have to reimburse eventual funds already received.</a:t>
            </a:r>
            <a:endParaRPr lang="it-IT" sz="1400" dirty="0">
              <a:cs typeface="Times New Roman" panose="02020603050405020304" pitchFamily="18" charset="0"/>
            </a:endParaRPr>
          </a:p>
        </p:txBody>
      </p:sp>
    </p:spTree>
    <p:extLst>
      <p:ext uri="{BB962C8B-B14F-4D97-AF65-F5344CB8AC3E}">
        <p14:creationId xmlns:p14="http://schemas.microsoft.com/office/powerpoint/2010/main" val="1490163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quarter" idx="11"/>
          </p:nvPr>
        </p:nvSpPr>
        <p:spPr>
          <a:xfrm>
            <a:off x="443373" y="1916832"/>
            <a:ext cx="5400597" cy="4320381"/>
          </a:xfrm>
        </p:spPr>
        <p:txBody>
          <a:bodyPr/>
          <a:lstStyle/>
          <a:p>
            <a:pPr marL="285750" indent="-285750" algn="just">
              <a:buFont typeface="Arial" panose="020B0604020202020204" pitchFamily="34" charset="0"/>
              <a:buChar char="•"/>
            </a:pPr>
            <a:endParaRPr lang="it-IT" sz="1400" b="0" dirty="0">
              <a:effectLst/>
              <a:ea typeface="Times New Roman" panose="02020603050405020304" pitchFamily="18" charset="0"/>
              <a:cs typeface="Times New Roman" panose="02020603050405020304" pitchFamily="18" charset="0"/>
            </a:endParaRPr>
          </a:p>
          <a:p>
            <a:pPr algn="ctr"/>
            <a:r>
              <a:rPr lang="it-IT" sz="1400" b="1" dirty="0">
                <a:solidFill>
                  <a:srgbClr val="C00000"/>
                </a:solidFill>
                <a:effectLst/>
                <a:ea typeface="Times New Roman" panose="02020603050405020304" pitchFamily="18" charset="0"/>
                <a:cs typeface="Times New Roman" panose="02020603050405020304" pitchFamily="18" charset="0"/>
              </a:rPr>
              <a:t>ICN Business School</a:t>
            </a:r>
            <a:r>
              <a:rPr lang="it-IT" sz="1400" b="0" dirty="0">
                <a:effectLst/>
                <a:ea typeface="Times New Roman" panose="02020603050405020304" pitchFamily="18" charset="0"/>
                <a:cs typeface="Times New Roman" panose="02020603050405020304" pitchFamily="18" charset="0"/>
              </a:rPr>
              <a:t>: 8 posti di scambio</a:t>
            </a:r>
          </a:p>
          <a:p>
            <a:pPr algn="ctr"/>
            <a:r>
              <a:rPr lang="it-IT" sz="1400" dirty="0">
                <a:ea typeface="Times New Roman" panose="02020603050405020304" pitchFamily="18" charset="0"/>
                <a:cs typeface="Times New Roman" panose="02020603050405020304" pitchFamily="18" charset="0"/>
              </a:rPr>
              <a:t>Campus: Nancy, Parigi e Berlino</a:t>
            </a:r>
            <a:endParaRPr lang="it-IT" sz="1400" b="0" dirty="0">
              <a:effectLst/>
              <a:ea typeface="Times New Roman" panose="02020603050405020304" pitchFamily="18" charset="0"/>
              <a:cs typeface="Times New Roman" panose="02020603050405020304" pitchFamily="18" charset="0"/>
            </a:endParaRPr>
          </a:p>
          <a:p>
            <a:pPr algn="ctr"/>
            <a:endParaRPr lang="it-IT" sz="1400" b="0" dirty="0">
              <a:effectLst/>
              <a:ea typeface="Times New Roman" panose="02020603050405020304" pitchFamily="18" charset="0"/>
              <a:cs typeface="Times New Roman" panose="02020603050405020304" pitchFamily="18" charset="0"/>
            </a:endParaRPr>
          </a:p>
          <a:p>
            <a:pPr algn="ctr"/>
            <a:r>
              <a:rPr lang="it-IT" sz="1400" b="1" dirty="0">
                <a:solidFill>
                  <a:srgbClr val="C00000"/>
                </a:solidFill>
                <a:effectLst/>
                <a:ea typeface="Times New Roman" panose="02020603050405020304" pitchFamily="18" charset="0"/>
                <a:cs typeface="Times New Roman" panose="02020603050405020304" pitchFamily="18" charset="0"/>
              </a:rPr>
              <a:t>Neoma </a:t>
            </a:r>
            <a:r>
              <a:rPr lang="it-IT" sz="1400" b="1" dirty="0" err="1">
                <a:solidFill>
                  <a:srgbClr val="C00000"/>
                </a:solidFill>
                <a:effectLst/>
                <a:ea typeface="Times New Roman" panose="02020603050405020304" pitchFamily="18" charset="0"/>
                <a:cs typeface="Times New Roman" panose="02020603050405020304" pitchFamily="18" charset="0"/>
              </a:rPr>
              <a:t>Businsess</a:t>
            </a:r>
            <a:r>
              <a:rPr lang="it-IT" sz="1400" b="1" dirty="0">
                <a:solidFill>
                  <a:srgbClr val="C00000"/>
                </a:solidFill>
                <a:effectLst/>
                <a:ea typeface="Times New Roman" panose="02020603050405020304" pitchFamily="18" charset="0"/>
                <a:cs typeface="Times New Roman" panose="02020603050405020304" pitchFamily="18" charset="0"/>
              </a:rPr>
              <a:t> School</a:t>
            </a:r>
            <a:r>
              <a:rPr lang="it-IT" sz="1400" b="0" dirty="0">
                <a:effectLst/>
                <a:ea typeface="Times New Roman" panose="02020603050405020304" pitchFamily="18" charset="0"/>
                <a:cs typeface="Times New Roman" panose="02020603050405020304" pitchFamily="18" charset="0"/>
              </a:rPr>
              <a:t>: 6 posti di scambio</a:t>
            </a:r>
          </a:p>
          <a:p>
            <a:pPr algn="ctr"/>
            <a:r>
              <a:rPr lang="it-IT" sz="1400" dirty="0">
                <a:ea typeface="Times New Roman" panose="02020603050405020304" pitchFamily="18" charset="0"/>
                <a:cs typeface="Times New Roman" panose="02020603050405020304" pitchFamily="18" charset="0"/>
              </a:rPr>
              <a:t>Campus: Reims e Rouen</a:t>
            </a:r>
          </a:p>
          <a:p>
            <a:pPr algn="ctr"/>
            <a:endParaRPr lang="it-IT" sz="1400" b="0" dirty="0">
              <a:effectLst/>
              <a:ea typeface="Times New Roman" panose="02020603050405020304" pitchFamily="18" charset="0"/>
              <a:cs typeface="Times New Roman" panose="02020603050405020304" pitchFamily="18" charset="0"/>
            </a:endParaRPr>
          </a:p>
          <a:p>
            <a:pPr algn="ctr"/>
            <a:r>
              <a:rPr lang="it-IT" sz="1400" b="1" dirty="0">
                <a:solidFill>
                  <a:srgbClr val="C00000"/>
                </a:solidFill>
                <a:effectLst/>
                <a:ea typeface="Times New Roman" panose="02020603050405020304" pitchFamily="18" charset="0"/>
                <a:cs typeface="Times New Roman" panose="02020603050405020304" pitchFamily="18" charset="0"/>
              </a:rPr>
              <a:t>Master in Economia Social </a:t>
            </a:r>
          </a:p>
          <a:p>
            <a:pPr algn="ctr"/>
            <a:r>
              <a:rPr lang="it-IT" sz="1400" b="1" dirty="0">
                <a:solidFill>
                  <a:srgbClr val="C00000"/>
                </a:solidFill>
                <a:effectLst/>
                <a:ea typeface="Times New Roman" panose="02020603050405020304" pitchFamily="18" charset="0"/>
                <a:cs typeface="Times New Roman" panose="02020603050405020304" pitchFamily="18" charset="0"/>
              </a:rPr>
              <a:t>(</a:t>
            </a:r>
            <a:r>
              <a:rPr lang="it-IT" sz="1400" b="1" dirty="0" err="1">
                <a:solidFill>
                  <a:srgbClr val="C00000"/>
                </a:solidFill>
                <a:effectLst/>
                <a:ea typeface="Times New Roman" panose="02020603050405020304" pitchFamily="18" charset="0"/>
                <a:cs typeface="Times New Roman" panose="02020603050405020304" pitchFamily="18" charset="0"/>
              </a:rPr>
              <a:t>Cooperativas</a:t>
            </a:r>
            <a:r>
              <a:rPr lang="it-IT" sz="1400" b="1" dirty="0">
                <a:solidFill>
                  <a:srgbClr val="C00000"/>
                </a:solidFill>
                <a:effectLst/>
                <a:ea typeface="Times New Roman" panose="02020603050405020304" pitchFamily="18" charset="0"/>
                <a:cs typeface="Times New Roman" panose="02020603050405020304" pitchFamily="18" charset="0"/>
              </a:rPr>
              <a:t> y </a:t>
            </a:r>
            <a:r>
              <a:rPr lang="it-IT" sz="1400" b="1" dirty="0" err="1">
                <a:solidFill>
                  <a:srgbClr val="C00000"/>
                </a:solidFill>
                <a:effectLst/>
                <a:ea typeface="Times New Roman" panose="02020603050405020304" pitchFamily="18" charset="0"/>
                <a:cs typeface="Times New Roman" panose="02020603050405020304" pitchFamily="18" charset="0"/>
              </a:rPr>
              <a:t>Entidades</a:t>
            </a:r>
            <a:r>
              <a:rPr lang="it-IT" sz="1400" b="1" dirty="0">
                <a:solidFill>
                  <a:srgbClr val="C00000"/>
                </a:solidFill>
                <a:effectLst/>
                <a:ea typeface="Times New Roman" panose="02020603050405020304" pitchFamily="18" charset="0"/>
                <a:cs typeface="Times New Roman" panose="02020603050405020304" pitchFamily="18" charset="0"/>
              </a:rPr>
              <a:t> no </a:t>
            </a:r>
            <a:r>
              <a:rPr lang="it-IT" sz="1400" b="1" dirty="0" err="1">
                <a:solidFill>
                  <a:srgbClr val="C00000"/>
                </a:solidFill>
                <a:effectLst/>
                <a:ea typeface="Times New Roman" panose="02020603050405020304" pitchFamily="18" charset="0"/>
                <a:cs typeface="Times New Roman" panose="02020603050405020304" pitchFamily="18" charset="0"/>
              </a:rPr>
              <a:t>Lucrativas</a:t>
            </a:r>
            <a:r>
              <a:rPr lang="it-IT" sz="1400" b="1" dirty="0">
                <a:solidFill>
                  <a:srgbClr val="C00000"/>
                </a:solidFill>
                <a:effectLst/>
                <a:ea typeface="Times New Roman" panose="02020603050405020304" pitchFamily="18" charset="0"/>
                <a:cs typeface="Times New Roman" panose="02020603050405020304" pitchFamily="18" charset="0"/>
              </a:rPr>
              <a:t>) – Università di Valencia</a:t>
            </a:r>
            <a:r>
              <a:rPr lang="it-IT" sz="1400" b="0" dirty="0">
                <a:effectLst/>
                <a:ea typeface="Times New Roman" panose="02020603050405020304" pitchFamily="18" charset="0"/>
                <a:cs typeface="Times New Roman" panose="02020603050405020304" pitchFamily="18" charset="0"/>
              </a:rPr>
              <a:t>: </a:t>
            </a:r>
          </a:p>
          <a:p>
            <a:pPr algn="ctr"/>
            <a:r>
              <a:rPr lang="it-IT" sz="1400" b="0" dirty="0">
                <a:effectLst/>
                <a:ea typeface="Times New Roman" panose="02020603050405020304" pitchFamily="18" charset="0"/>
                <a:cs typeface="Times New Roman" panose="02020603050405020304" pitchFamily="18" charset="0"/>
              </a:rPr>
              <a:t>4 posti di scambio</a:t>
            </a:r>
          </a:p>
          <a:p>
            <a:br>
              <a:rPr lang="it-IT" sz="1400" b="1" dirty="0">
                <a:solidFill>
                  <a:srgbClr val="BD2B0B"/>
                </a:solidFill>
                <a:effectLst/>
                <a:ea typeface="Times New Roman" panose="02020603050405020304" pitchFamily="18" charset="0"/>
              </a:rPr>
            </a:br>
            <a:endParaRPr lang="it-IT" sz="1400" b="1" dirty="0">
              <a:solidFill>
                <a:srgbClr val="BD2B0B"/>
              </a:solidFill>
              <a:effectLst/>
              <a:ea typeface="Times New Roman" panose="02020603050405020304" pitchFamily="18" charset="0"/>
              <a:cs typeface="Times New Roman" panose="02020603050405020304" pitchFamily="18" charset="0"/>
            </a:endParaRPr>
          </a:p>
        </p:txBody>
      </p:sp>
      <p:sp>
        <p:nvSpPr>
          <p:cNvPr id="4" name="Segnaposto testo 1">
            <a:extLst>
              <a:ext uri="{FF2B5EF4-FFF2-40B4-BE49-F238E27FC236}">
                <a16:creationId xmlns:a16="http://schemas.microsoft.com/office/drawing/2014/main" id="{03BBB098-57DF-4124-8634-49C4B6BABE6F}"/>
              </a:ext>
            </a:extLst>
          </p:cNvPr>
          <p:cNvSpPr txBox="1">
            <a:spLocks/>
          </p:cNvSpPr>
          <p:nvPr/>
        </p:nvSpPr>
        <p:spPr>
          <a:xfrm>
            <a:off x="6744072" y="933505"/>
            <a:ext cx="4776861" cy="648071"/>
          </a:xfrm>
          <a:prstGeom prst="rect">
            <a:avLst/>
          </a:prstGeom>
        </p:spPr>
        <p:txBody>
          <a:bodyPr/>
          <a:lstStyle>
            <a:lvl1pPr marL="0" indent="0" algn="l" defTabSz="914400" rtl="0" eaLnBrk="1" latinLnBrk="0" hangingPunct="1">
              <a:lnSpc>
                <a:spcPts val="2200"/>
              </a:lnSpc>
              <a:spcBef>
                <a:spcPct val="20000"/>
              </a:spcBef>
              <a:buFont typeface="Arial" panose="020B0604020202020204" pitchFamily="34" charset="0"/>
              <a:buNone/>
              <a:defRPr sz="2400" b="1" kern="1200">
                <a:solidFill>
                  <a:srgbClr val="BD2B0B"/>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it-IT" u="sng" dirty="0">
                <a:latin typeface="Calibri" panose="020F0502020204030204" pitchFamily="34" charset="0"/>
                <a:ea typeface="Times New Roman" panose="02020603050405020304" pitchFamily="18" charset="0"/>
                <a:cs typeface="Times New Roman" panose="02020603050405020304" pitchFamily="18" charset="0"/>
              </a:rPr>
              <a:t>Partner </a:t>
            </a:r>
            <a:r>
              <a:rPr lang="it-IT" u="sng" dirty="0" err="1">
                <a:latin typeface="Calibri" panose="020F0502020204030204" pitchFamily="34" charset="0"/>
                <a:ea typeface="Times New Roman" panose="02020603050405020304" pitchFamily="18" charset="0"/>
                <a:cs typeface="Times New Roman" panose="02020603050405020304" pitchFamily="18" charset="0"/>
              </a:rPr>
              <a:t>Universities</a:t>
            </a:r>
            <a:endParaRPr lang="it-IT" dirty="0">
              <a:latin typeface="Arial" panose="020B0604020202020204" pitchFamily="34" charset="0"/>
              <a:ea typeface="Times New Roman" panose="02020603050405020304" pitchFamily="18" charset="0"/>
              <a:cs typeface="Times New Roman" panose="02020603050405020304" pitchFamily="18" charset="0"/>
            </a:endParaRPr>
          </a:p>
          <a:p>
            <a:endParaRPr lang="it-IT" dirty="0"/>
          </a:p>
        </p:txBody>
      </p:sp>
      <p:sp>
        <p:nvSpPr>
          <p:cNvPr id="5" name="Segnaposto testo 2">
            <a:extLst>
              <a:ext uri="{FF2B5EF4-FFF2-40B4-BE49-F238E27FC236}">
                <a16:creationId xmlns:a16="http://schemas.microsoft.com/office/drawing/2014/main" id="{F4F8B145-F5BE-40FE-B439-8BE3475B1DD6}"/>
              </a:ext>
            </a:extLst>
          </p:cNvPr>
          <p:cNvSpPr txBox="1">
            <a:spLocks/>
          </p:cNvSpPr>
          <p:nvPr/>
        </p:nvSpPr>
        <p:spPr>
          <a:xfrm>
            <a:off x="6348029" y="942954"/>
            <a:ext cx="5340756" cy="4320381"/>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it-IT" sz="1400" dirty="0"/>
          </a:p>
          <a:p>
            <a:endParaRPr lang="it-IT" sz="1400" dirty="0"/>
          </a:p>
        </p:txBody>
      </p:sp>
      <p:cxnSp>
        <p:nvCxnSpPr>
          <p:cNvPr id="7" name="Connettore diritto 6">
            <a:extLst>
              <a:ext uri="{FF2B5EF4-FFF2-40B4-BE49-F238E27FC236}">
                <a16:creationId xmlns:a16="http://schemas.microsoft.com/office/drawing/2014/main" id="{34AA8420-3E5E-47E7-9CC6-61CECC115F2B}"/>
              </a:ext>
            </a:extLst>
          </p:cNvPr>
          <p:cNvCxnSpPr/>
          <p:nvPr/>
        </p:nvCxnSpPr>
        <p:spPr>
          <a:xfrm>
            <a:off x="6096000" y="618920"/>
            <a:ext cx="0" cy="582426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9" name="Segnaposto testo 1">
            <a:extLst>
              <a:ext uri="{FF2B5EF4-FFF2-40B4-BE49-F238E27FC236}">
                <a16:creationId xmlns:a16="http://schemas.microsoft.com/office/drawing/2014/main" id="{ED7BD095-E7CE-4DE1-BA49-EF92B144E7AB}"/>
              </a:ext>
            </a:extLst>
          </p:cNvPr>
          <p:cNvSpPr txBox="1">
            <a:spLocks/>
          </p:cNvSpPr>
          <p:nvPr/>
        </p:nvSpPr>
        <p:spPr>
          <a:xfrm>
            <a:off x="771753" y="933506"/>
            <a:ext cx="4776861" cy="648071"/>
          </a:xfrm>
          <a:prstGeom prst="rect">
            <a:avLst/>
          </a:prstGeom>
        </p:spPr>
        <p:txBody>
          <a:bodyPr/>
          <a:lstStyle>
            <a:lvl1pPr marL="0" indent="0" algn="l" defTabSz="914400" rtl="0" eaLnBrk="1" latinLnBrk="0" hangingPunct="1">
              <a:lnSpc>
                <a:spcPts val="2200"/>
              </a:lnSpc>
              <a:spcBef>
                <a:spcPct val="20000"/>
              </a:spcBef>
              <a:buFont typeface="Arial" panose="020B0604020202020204" pitchFamily="34" charset="0"/>
              <a:buNone/>
              <a:defRPr sz="2400" b="1" kern="1200">
                <a:solidFill>
                  <a:srgbClr val="BD2B0B"/>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it-IT" u="sng" dirty="0">
                <a:latin typeface="Calibri" panose="020F0502020204030204" pitchFamily="34" charset="0"/>
                <a:ea typeface="Times New Roman" panose="02020603050405020304" pitchFamily="18" charset="0"/>
                <a:cs typeface="Times New Roman" panose="02020603050405020304" pitchFamily="18" charset="0"/>
              </a:rPr>
              <a:t>Università partner</a:t>
            </a:r>
            <a:endParaRPr lang="it-IT" dirty="0">
              <a:latin typeface="Arial" panose="020B0604020202020204" pitchFamily="34" charset="0"/>
              <a:ea typeface="Times New Roman" panose="02020603050405020304" pitchFamily="18" charset="0"/>
              <a:cs typeface="Times New Roman" panose="02020603050405020304" pitchFamily="18" charset="0"/>
            </a:endParaRPr>
          </a:p>
          <a:p>
            <a:endParaRPr lang="it-IT" dirty="0"/>
          </a:p>
        </p:txBody>
      </p:sp>
      <p:sp>
        <p:nvSpPr>
          <p:cNvPr id="10" name="Segnaposto testo 2">
            <a:extLst>
              <a:ext uri="{FF2B5EF4-FFF2-40B4-BE49-F238E27FC236}">
                <a16:creationId xmlns:a16="http://schemas.microsoft.com/office/drawing/2014/main" id="{2A53A1DE-98B3-4E24-9F98-60F73FEECC23}"/>
              </a:ext>
            </a:extLst>
          </p:cNvPr>
          <p:cNvSpPr txBox="1">
            <a:spLocks/>
          </p:cNvSpPr>
          <p:nvPr/>
        </p:nvSpPr>
        <p:spPr>
          <a:xfrm>
            <a:off x="6331518" y="1923976"/>
            <a:ext cx="5400597" cy="4320381"/>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algn="just">
              <a:buFont typeface="Arial" panose="020B0604020202020204" pitchFamily="34" charset="0"/>
              <a:buChar char="•"/>
            </a:pPr>
            <a:endParaRPr lang="it-IT" sz="1400" dirty="0">
              <a:ea typeface="Times New Roman" panose="02020603050405020304" pitchFamily="18" charset="0"/>
              <a:cs typeface="Times New Roman" panose="02020603050405020304" pitchFamily="18" charset="0"/>
            </a:endParaRPr>
          </a:p>
          <a:p>
            <a:pPr algn="ctr"/>
            <a:r>
              <a:rPr lang="it-IT" sz="1400" b="1" dirty="0">
                <a:solidFill>
                  <a:srgbClr val="C00000"/>
                </a:solidFill>
                <a:ea typeface="Times New Roman" panose="02020603050405020304" pitchFamily="18" charset="0"/>
                <a:cs typeface="Times New Roman" panose="02020603050405020304" pitchFamily="18" charset="0"/>
              </a:rPr>
              <a:t>ICN Business School</a:t>
            </a:r>
            <a:r>
              <a:rPr lang="it-IT" sz="1400" dirty="0">
                <a:ea typeface="Times New Roman" panose="02020603050405020304" pitchFamily="18" charset="0"/>
                <a:cs typeface="Times New Roman" panose="02020603050405020304" pitchFamily="18" charset="0"/>
              </a:rPr>
              <a:t>: 8 </a:t>
            </a:r>
            <a:r>
              <a:rPr lang="it-IT" sz="1400" dirty="0" err="1">
                <a:ea typeface="Times New Roman" panose="02020603050405020304" pitchFamily="18" charset="0"/>
                <a:cs typeface="Times New Roman" panose="02020603050405020304" pitchFamily="18" charset="0"/>
              </a:rPr>
              <a:t>exchange</a:t>
            </a:r>
            <a:r>
              <a:rPr lang="it-IT" sz="1400" dirty="0">
                <a:ea typeface="Times New Roman" panose="02020603050405020304" pitchFamily="18" charset="0"/>
                <a:cs typeface="Times New Roman" panose="02020603050405020304" pitchFamily="18" charset="0"/>
              </a:rPr>
              <a:t> places</a:t>
            </a:r>
          </a:p>
          <a:p>
            <a:pPr algn="ctr"/>
            <a:r>
              <a:rPr lang="it-IT" sz="1400" dirty="0">
                <a:ea typeface="Times New Roman" panose="02020603050405020304" pitchFamily="18" charset="0"/>
                <a:cs typeface="Times New Roman" panose="02020603050405020304" pitchFamily="18" charset="0"/>
              </a:rPr>
              <a:t>Campus: Nancy, Paris and </a:t>
            </a:r>
            <a:r>
              <a:rPr lang="it-IT" sz="1400" dirty="0" err="1">
                <a:ea typeface="Times New Roman" panose="02020603050405020304" pitchFamily="18" charset="0"/>
                <a:cs typeface="Times New Roman" panose="02020603050405020304" pitchFamily="18" charset="0"/>
              </a:rPr>
              <a:t>Berlin</a:t>
            </a:r>
            <a:endParaRPr lang="it-IT" sz="1400" dirty="0">
              <a:ea typeface="Times New Roman" panose="02020603050405020304" pitchFamily="18" charset="0"/>
              <a:cs typeface="Times New Roman" panose="02020603050405020304" pitchFamily="18" charset="0"/>
            </a:endParaRPr>
          </a:p>
          <a:p>
            <a:pPr algn="ctr"/>
            <a:endParaRPr lang="it-IT" sz="1400" dirty="0">
              <a:ea typeface="Times New Roman" panose="02020603050405020304" pitchFamily="18" charset="0"/>
              <a:cs typeface="Times New Roman" panose="02020603050405020304" pitchFamily="18" charset="0"/>
            </a:endParaRPr>
          </a:p>
          <a:p>
            <a:pPr algn="ctr"/>
            <a:r>
              <a:rPr lang="it-IT" sz="1400" b="1" dirty="0">
                <a:solidFill>
                  <a:srgbClr val="C00000"/>
                </a:solidFill>
                <a:ea typeface="Times New Roman" panose="02020603050405020304" pitchFamily="18" charset="0"/>
                <a:cs typeface="Times New Roman" panose="02020603050405020304" pitchFamily="18" charset="0"/>
              </a:rPr>
              <a:t>Neoma </a:t>
            </a:r>
            <a:r>
              <a:rPr lang="it-IT" sz="1400" b="1" dirty="0" err="1">
                <a:solidFill>
                  <a:srgbClr val="C00000"/>
                </a:solidFill>
                <a:ea typeface="Times New Roman" panose="02020603050405020304" pitchFamily="18" charset="0"/>
                <a:cs typeface="Times New Roman" panose="02020603050405020304" pitchFamily="18" charset="0"/>
              </a:rPr>
              <a:t>Businsess</a:t>
            </a:r>
            <a:r>
              <a:rPr lang="it-IT" sz="1400" b="1" dirty="0">
                <a:solidFill>
                  <a:srgbClr val="C00000"/>
                </a:solidFill>
                <a:ea typeface="Times New Roman" panose="02020603050405020304" pitchFamily="18" charset="0"/>
                <a:cs typeface="Times New Roman" panose="02020603050405020304" pitchFamily="18" charset="0"/>
              </a:rPr>
              <a:t> School</a:t>
            </a:r>
            <a:r>
              <a:rPr lang="it-IT" sz="1400" dirty="0">
                <a:ea typeface="Times New Roman" panose="02020603050405020304" pitchFamily="18" charset="0"/>
                <a:cs typeface="Times New Roman" panose="02020603050405020304" pitchFamily="18" charset="0"/>
              </a:rPr>
              <a:t>: 6 </a:t>
            </a:r>
            <a:r>
              <a:rPr lang="it-IT" sz="1400" dirty="0" err="1">
                <a:ea typeface="Times New Roman" panose="02020603050405020304" pitchFamily="18" charset="0"/>
                <a:cs typeface="Times New Roman" panose="02020603050405020304" pitchFamily="18" charset="0"/>
              </a:rPr>
              <a:t>exchange</a:t>
            </a:r>
            <a:r>
              <a:rPr lang="it-IT" sz="1400" dirty="0">
                <a:ea typeface="Times New Roman" panose="02020603050405020304" pitchFamily="18" charset="0"/>
                <a:cs typeface="Times New Roman" panose="02020603050405020304" pitchFamily="18" charset="0"/>
              </a:rPr>
              <a:t> places</a:t>
            </a:r>
          </a:p>
          <a:p>
            <a:pPr algn="ctr"/>
            <a:r>
              <a:rPr lang="it-IT" sz="1400" dirty="0">
                <a:ea typeface="Times New Roman" panose="02020603050405020304" pitchFamily="18" charset="0"/>
                <a:cs typeface="Times New Roman" panose="02020603050405020304" pitchFamily="18" charset="0"/>
              </a:rPr>
              <a:t>Campus: Reims and Rouen</a:t>
            </a:r>
          </a:p>
          <a:p>
            <a:pPr algn="ctr"/>
            <a:endParaRPr lang="it-IT" sz="1400" dirty="0">
              <a:ea typeface="Times New Roman" panose="02020603050405020304" pitchFamily="18" charset="0"/>
              <a:cs typeface="Times New Roman" panose="02020603050405020304" pitchFamily="18" charset="0"/>
            </a:endParaRPr>
          </a:p>
          <a:p>
            <a:pPr algn="ctr"/>
            <a:r>
              <a:rPr lang="it-IT" sz="1400" b="1" dirty="0">
                <a:solidFill>
                  <a:srgbClr val="C00000"/>
                </a:solidFill>
                <a:ea typeface="Times New Roman" panose="02020603050405020304" pitchFamily="18" charset="0"/>
                <a:cs typeface="Times New Roman" panose="02020603050405020304" pitchFamily="18" charset="0"/>
              </a:rPr>
              <a:t>Master in Economia Social </a:t>
            </a:r>
          </a:p>
          <a:p>
            <a:pPr algn="ctr"/>
            <a:r>
              <a:rPr lang="it-IT" sz="1400" b="1" dirty="0">
                <a:solidFill>
                  <a:srgbClr val="C00000"/>
                </a:solidFill>
                <a:ea typeface="Times New Roman" panose="02020603050405020304" pitchFamily="18" charset="0"/>
                <a:cs typeface="Times New Roman" panose="02020603050405020304" pitchFamily="18" charset="0"/>
              </a:rPr>
              <a:t>(</a:t>
            </a:r>
            <a:r>
              <a:rPr lang="it-IT" sz="1400" b="1" dirty="0" err="1">
                <a:solidFill>
                  <a:srgbClr val="C00000"/>
                </a:solidFill>
                <a:ea typeface="Times New Roman" panose="02020603050405020304" pitchFamily="18" charset="0"/>
                <a:cs typeface="Times New Roman" panose="02020603050405020304" pitchFamily="18" charset="0"/>
              </a:rPr>
              <a:t>Cooperativas</a:t>
            </a:r>
            <a:r>
              <a:rPr lang="it-IT" sz="1400" b="1" dirty="0">
                <a:solidFill>
                  <a:srgbClr val="C00000"/>
                </a:solidFill>
                <a:ea typeface="Times New Roman" panose="02020603050405020304" pitchFamily="18" charset="0"/>
                <a:cs typeface="Times New Roman" panose="02020603050405020304" pitchFamily="18" charset="0"/>
              </a:rPr>
              <a:t> y </a:t>
            </a:r>
            <a:r>
              <a:rPr lang="it-IT" sz="1400" b="1" dirty="0" err="1">
                <a:solidFill>
                  <a:srgbClr val="C00000"/>
                </a:solidFill>
                <a:ea typeface="Times New Roman" panose="02020603050405020304" pitchFamily="18" charset="0"/>
                <a:cs typeface="Times New Roman" panose="02020603050405020304" pitchFamily="18" charset="0"/>
              </a:rPr>
              <a:t>Entidades</a:t>
            </a:r>
            <a:r>
              <a:rPr lang="it-IT" sz="1400" b="1" dirty="0">
                <a:solidFill>
                  <a:srgbClr val="C00000"/>
                </a:solidFill>
                <a:ea typeface="Times New Roman" panose="02020603050405020304" pitchFamily="18" charset="0"/>
                <a:cs typeface="Times New Roman" panose="02020603050405020304" pitchFamily="18" charset="0"/>
              </a:rPr>
              <a:t> no </a:t>
            </a:r>
            <a:r>
              <a:rPr lang="it-IT" sz="1400" b="1" dirty="0" err="1">
                <a:solidFill>
                  <a:srgbClr val="C00000"/>
                </a:solidFill>
                <a:ea typeface="Times New Roman" panose="02020603050405020304" pitchFamily="18" charset="0"/>
                <a:cs typeface="Times New Roman" panose="02020603050405020304" pitchFamily="18" charset="0"/>
              </a:rPr>
              <a:t>Lucrativas</a:t>
            </a:r>
            <a:r>
              <a:rPr lang="it-IT" sz="1400" b="1" dirty="0">
                <a:solidFill>
                  <a:srgbClr val="C00000"/>
                </a:solidFill>
                <a:ea typeface="Times New Roman" panose="02020603050405020304" pitchFamily="18" charset="0"/>
                <a:cs typeface="Times New Roman" panose="02020603050405020304" pitchFamily="18" charset="0"/>
              </a:rPr>
              <a:t>) – Università di Valencia</a:t>
            </a:r>
            <a:r>
              <a:rPr lang="it-IT" sz="1400" dirty="0">
                <a:ea typeface="Times New Roman" panose="02020603050405020304" pitchFamily="18" charset="0"/>
                <a:cs typeface="Times New Roman" panose="02020603050405020304" pitchFamily="18" charset="0"/>
              </a:rPr>
              <a:t>: </a:t>
            </a:r>
          </a:p>
          <a:p>
            <a:pPr algn="ctr"/>
            <a:r>
              <a:rPr lang="it-IT" sz="1400" dirty="0">
                <a:ea typeface="Times New Roman" panose="02020603050405020304" pitchFamily="18" charset="0"/>
                <a:cs typeface="Times New Roman" panose="02020603050405020304" pitchFamily="18" charset="0"/>
              </a:rPr>
              <a:t>4 </a:t>
            </a:r>
            <a:r>
              <a:rPr lang="it-IT" sz="1400" dirty="0" err="1">
                <a:ea typeface="Times New Roman" panose="02020603050405020304" pitchFamily="18" charset="0"/>
                <a:cs typeface="Times New Roman" panose="02020603050405020304" pitchFamily="18" charset="0"/>
              </a:rPr>
              <a:t>exchange</a:t>
            </a:r>
            <a:r>
              <a:rPr lang="it-IT" sz="1400" dirty="0">
                <a:ea typeface="Times New Roman" panose="02020603050405020304" pitchFamily="18" charset="0"/>
                <a:cs typeface="Times New Roman" panose="02020603050405020304" pitchFamily="18" charset="0"/>
              </a:rPr>
              <a:t> places</a:t>
            </a:r>
          </a:p>
          <a:p>
            <a:br>
              <a:rPr lang="it-IT" sz="1400" b="1" dirty="0">
                <a:solidFill>
                  <a:srgbClr val="BD2B0B"/>
                </a:solidFill>
                <a:ea typeface="Times New Roman" panose="02020603050405020304" pitchFamily="18" charset="0"/>
              </a:rPr>
            </a:br>
            <a:endParaRPr lang="it-IT" sz="1400" b="1" dirty="0">
              <a:solidFill>
                <a:srgbClr val="BD2B0B"/>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2446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quarter" idx="11"/>
          </p:nvPr>
        </p:nvSpPr>
        <p:spPr>
          <a:xfrm>
            <a:off x="413454" y="1124743"/>
            <a:ext cx="5400597" cy="4320381"/>
          </a:xfrm>
        </p:spPr>
        <p:txBody>
          <a:bodyPr/>
          <a:lstStyle/>
          <a:p>
            <a:r>
              <a:rPr lang="it-IT" sz="1400" b="1" dirty="0">
                <a:solidFill>
                  <a:srgbClr val="C00000"/>
                </a:solidFill>
                <a:effectLst/>
                <a:ea typeface="Times New Roman" panose="02020603050405020304" pitchFamily="18" charset="0"/>
                <a:cs typeface="Times New Roman" panose="02020603050405020304" pitchFamily="18" charset="0"/>
              </a:rPr>
              <a:t>C</a:t>
            </a:r>
            <a:r>
              <a:rPr lang="it-IT" sz="1400" b="1" dirty="0">
                <a:solidFill>
                  <a:srgbClr val="C00000"/>
                </a:solidFill>
                <a:ea typeface="Times New Roman" panose="02020603050405020304" pitchFamily="18" charset="0"/>
                <a:cs typeface="Times New Roman" panose="02020603050405020304" pitchFamily="18" charset="0"/>
              </a:rPr>
              <a:t>osa fare per ottenere il doppio titolo:</a:t>
            </a:r>
          </a:p>
          <a:p>
            <a:endParaRPr lang="it-IT" sz="1400" b="1" dirty="0">
              <a:solidFill>
                <a:srgbClr val="C00000"/>
              </a:solidFill>
              <a:effectLs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it-IT" sz="1400" b="0" dirty="0">
                <a:effectLst/>
                <a:ea typeface="Times New Roman" panose="02020603050405020304" pitchFamily="18" charset="0"/>
                <a:cs typeface="Times New Roman" panose="02020603050405020304" pitchFamily="18" charset="0"/>
              </a:rPr>
              <a:t>Completare il primo anno presso L’università di Bologna prima dell’inizio della mobilità;</a:t>
            </a:r>
          </a:p>
          <a:p>
            <a:pPr algn="just"/>
            <a:endParaRPr lang="it-IT" sz="1400" b="0" dirty="0">
              <a:effectLs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it-IT" sz="1400" b="0" dirty="0">
                <a:effectLst/>
                <a:ea typeface="Times New Roman" panose="02020603050405020304" pitchFamily="18" charset="0"/>
                <a:cs typeface="Times New Roman" panose="02020603050405020304" pitchFamily="18" charset="0"/>
              </a:rPr>
              <a:t>Completare le attività previste presso ICN Business School per un totale di </a:t>
            </a:r>
            <a:r>
              <a:rPr lang="it-IT" sz="1400" b="1" dirty="0">
                <a:effectLst/>
                <a:ea typeface="Times New Roman" panose="02020603050405020304" pitchFamily="18" charset="0"/>
                <a:cs typeface="Times New Roman" panose="02020603050405020304" pitchFamily="18" charset="0"/>
              </a:rPr>
              <a:t>45 crediti</a:t>
            </a:r>
            <a:r>
              <a:rPr lang="it-IT" sz="1400" dirty="0">
                <a:effectLst/>
                <a:ea typeface="Times New Roman" panose="02020603050405020304" pitchFamily="18" charset="0"/>
                <a:cs typeface="Times New Roman" panose="02020603050405020304" pitchFamily="18" charset="0"/>
              </a:rPr>
              <a:t> – incluso il tirocinio </a:t>
            </a:r>
            <a:r>
              <a:rPr lang="it-IT" sz="1400" b="0" dirty="0">
                <a:effectLst/>
                <a:ea typeface="Times New Roman" panose="02020603050405020304" pitchFamily="18" charset="0"/>
                <a:cs typeface="Times New Roman" panose="02020603050405020304" pitchFamily="18" charset="0"/>
              </a:rPr>
              <a:t>- obbligatoriamente entro Settembre 2025; la tesi è esclusa in quanto deve essere preparata e discussa all’Università di Bologna</a:t>
            </a:r>
          </a:p>
          <a:p>
            <a:pPr algn="just"/>
            <a:endParaRPr lang="it-IT" sz="1400" b="0" dirty="0">
              <a:effectLs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it-IT" sz="1400" b="0" dirty="0">
                <a:effectLst/>
                <a:ea typeface="Times New Roman" panose="02020603050405020304" pitchFamily="18" charset="0"/>
                <a:cs typeface="Times New Roman" panose="02020603050405020304" pitchFamily="18" charset="0"/>
              </a:rPr>
              <a:t>Chiedere il riconoscimento delle attività svolte presso la sede straniera;</a:t>
            </a:r>
          </a:p>
          <a:p>
            <a:pPr algn="just"/>
            <a:endParaRPr lang="it-IT" sz="1400" b="0" dirty="0">
              <a:effectLs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it-IT" sz="1400" b="0" dirty="0">
                <a:effectLst/>
                <a:ea typeface="Times New Roman" panose="02020603050405020304" pitchFamily="18" charset="0"/>
                <a:cs typeface="Times New Roman" panose="02020603050405020304" pitchFamily="18" charset="0"/>
              </a:rPr>
              <a:t>Preparare e discutere la tesi presso l’Università di Bologna, secondo le modalità e tempistiche previste per ottenere il titolo di laurea magistrale dell’Università di Bologna;</a:t>
            </a:r>
          </a:p>
          <a:p>
            <a:pPr algn="just"/>
            <a:endParaRPr lang="it-IT" sz="1400" b="0" dirty="0">
              <a:effectLs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it-IT" sz="1400" b="0" dirty="0">
                <a:effectLst/>
                <a:ea typeface="Times New Roman" panose="02020603050405020304" pitchFamily="18" charset="0"/>
                <a:cs typeface="Times New Roman" panose="02020603050405020304" pitchFamily="18" charset="0"/>
              </a:rPr>
              <a:t>Richiedere alla sede partner il rilascio del proprio titolo di studi.</a:t>
            </a:r>
          </a:p>
          <a:p>
            <a:br>
              <a:rPr lang="it-IT" sz="1400" b="1" dirty="0">
                <a:solidFill>
                  <a:srgbClr val="BD2B0B"/>
                </a:solidFill>
                <a:effectLst/>
                <a:ea typeface="Times New Roman" panose="02020603050405020304" pitchFamily="18" charset="0"/>
              </a:rPr>
            </a:br>
            <a:endParaRPr lang="it-IT" sz="1400" dirty="0">
              <a:effectLst/>
              <a:ea typeface="Times New Roman" panose="02020603050405020304" pitchFamily="18" charset="0"/>
              <a:cs typeface="Times New Roman" panose="02020603050405020304" pitchFamily="18" charset="0"/>
            </a:endParaRPr>
          </a:p>
        </p:txBody>
      </p:sp>
      <p:sp>
        <p:nvSpPr>
          <p:cNvPr id="5" name="Segnaposto testo 2">
            <a:extLst>
              <a:ext uri="{FF2B5EF4-FFF2-40B4-BE49-F238E27FC236}">
                <a16:creationId xmlns:a16="http://schemas.microsoft.com/office/drawing/2014/main" id="{F4F8B145-F5BE-40FE-B439-8BE3475B1DD6}"/>
              </a:ext>
            </a:extLst>
          </p:cNvPr>
          <p:cNvSpPr txBox="1">
            <a:spLocks/>
          </p:cNvSpPr>
          <p:nvPr/>
        </p:nvSpPr>
        <p:spPr>
          <a:xfrm>
            <a:off x="6348029" y="942954"/>
            <a:ext cx="5340756" cy="4320381"/>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it-IT" sz="1400" dirty="0"/>
          </a:p>
          <a:p>
            <a:endParaRPr lang="it-IT" sz="1400" dirty="0"/>
          </a:p>
        </p:txBody>
      </p:sp>
      <p:cxnSp>
        <p:nvCxnSpPr>
          <p:cNvPr id="7" name="Connettore diritto 6">
            <a:extLst>
              <a:ext uri="{FF2B5EF4-FFF2-40B4-BE49-F238E27FC236}">
                <a16:creationId xmlns:a16="http://schemas.microsoft.com/office/drawing/2014/main" id="{34AA8420-3E5E-47E7-9CC6-61CECC115F2B}"/>
              </a:ext>
            </a:extLst>
          </p:cNvPr>
          <p:cNvCxnSpPr>
            <a:cxnSpLocks/>
          </p:cNvCxnSpPr>
          <p:nvPr/>
        </p:nvCxnSpPr>
        <p:spPr>
          <a:xfrm>
            <a:off x="6096000" y="1124743"/>
            <a:ext cx="0" cy="5318437"/>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9" name="Segnaposto testo 1">
            <a:extLst>
              <a:ext uri="{FF2B5EF4-FFF2-40B4-BE49-F238E27FC236}">
                <a16:creationId xmlns:a16="http://schemas.microsoft.com/office/drawing/2014/main" id="{ED7BD095-E7CE-4DE1-BA49-EF92B144E7AB}"/>
              </a:ext>
            </a:extLst>
          </p:cNvPr>
          <p:cNvSpPr txBox="1">
            <a:spLocks/>
          </p:cNvSpPr>
          <p:nvPr/>
        </p:nvSpPr>
        <p:spPr>
          <a:xfrm>
            <a:off x="3575720" y="414820"/>
            <a:ext cx="4776861" cy="648071"/>
          </a:xfrm>
          <a:prstGeom prst="rect">
            <a:avLst/>
          </a:prstGeom>
        </p:spPr>
        <p:txBody>
          <a:bodyPr/>
          <a:lstStyle>
            <a:lvl1pPr marL="0" indent="0" algn="l" defTabSz="914400" rtl="0" eaLnBrk="1" latinLnBrk="0" hangingPunct="1">
              <a:lnSpc>
                <a:spcPts val="2200"/>
              </a:lnSpc>
              <a:spcBef>
                <a:spcPct val="20000"/>
              </a:spcBef>
              <a:buFont typeface="Arial" panose="020B0604020202020204" pitchFamily="34" charset="0"/>
              <a:buNone/>
              <a:defRPr sz="2400" b="1" kern="1200">
                <a:solidFill>
                  <a:srgbClr val="BD2B0B"/>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it-IT" u="sng" dirty="0">
                <a:latin typeface="Calibri" panose="020F0502020204030204" pitchFamily="34" charset="0"/>
                <a:ea typeface="Times New Roman" panose="02020603050405020304" pitchFamily="18" charset="0"/>
                <a:cs typeface="Times New Roman" panose="02020603050405020304" pitchFamily="18" charset="0"/>
              </a:rPr>
              <a:t>ICN BUSINESS SCHOOL</a:t>
            </a:r>
            <a:endParaRPr lang="it-IT"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Segnaposto testo 2">
            <a:extLst>
              <a:ext uri="{FF2B5EF4-FFF2-40B4-BE49-F238E27FC236}">
                <a16:creationId xmlns:a16="http://schemas.microsoft.com/office/drawing/2014/main" id="{E17A17EE-02D6-457D-A0CE-324536B5EF5E}"/>
              </a:ext>
            </a:extLst>
          </p:cNvPr>
          <p:cNvSpPr txBox="1">
            <a:spLocks/>
          </p:cNvSpPr>
          <p:nvPr/>
        </p:nvSpPr>
        <p:spPr>
          <a:xfrm>
            <a:off x="6318108" y="1124743"/>
            <a:ext cx="5400597" cy="4320381"/>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400" b="1" dirty="0">
                <a:solidFill>
                  <a:srgbClr val="C00000"/>
                </a:solidFill>
                <a:ea typeface="Times New Roman" panose="02020603050405020304" pitchFamily="18" charset="0"/>
                <a:cs typeface="Times New Roman" panose="02020603050405020304" pitchFamily="18" charset="0"/>
              </a:rPr>
              <a:t>What to do to gain the double degree:</a:t>
            </a:r>
          </a:p>
          <a:p>
            <a:pPr algn="just"/>
            <a:r>
              <a:rPr lang="en-US" sz="1400" dirty="0">
                <a:ea typeface="Times New Roman" panose="02020603050405020304" pitchFamily="18" charset="0"/>
                <a:cs typeface="Times New Roman" panose="02020603050405020304" pitchFamily="18" charset="0"/>
              </a:rPr>
              <a:t>	</a:t>
            </a:r>
          </a:p>
          <a:p>
            <a:pPr marL="285750" indent="-285750" algn="just">
              <a:buFont typeface="Arial" panose="020B0604020202020204" pitchFamily="34" charset="0"/>
              <a:buChar char="•"/>
            </a:pPr>
            <a:r>
              <a:rPr lang="en-US" sz="1400" dirty="0">
                <a:ea typeface="Times New Roman" panose="02020603050405020304" pitchFamily="18" charset="0"/>
                <a:cs typeface="Times New Roman" panose="02020603050405020304" pitchFamily="18" charset="0"/>
              </a:rPr>
              <a:t>Complete their first year at the University of Bologna before starting the exchange period at the partner university;</a:t>
            </a:r>
          </a:p>
          <a:p>
            <a:pPr algn="just"/>
            <a:endParaRPr lang="en-US" sz="1400" dirty="0">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1400" dirty="0">
                <a:ea typeface="Times New Roman" panose="02020603050405020304" pitchFamily="18" charset="0"/>
                <a:cs typeface="Times New Roman" panose="02020603050405020304" pitchFamily="18" charset="0"/>
              </a:rPr>
              <a:t>Complete the activities at ICN Business School for a total amount of </a:t>
            </a:r>
            <a:r>
              <a:rPr lang="en-US" sz="1400" b="1" dirty="0">
                <a:ea typeface="Times New Roman" panose="02020603050405020304" pitchFamily="18" charset="0"/>
                <a:cs typeface="Times New Roman" panose="02020603050405020304" pitchFamily="18" charset="0"/>
              </a:rPr>
              <a:t>45 credits </a:t>
            </a:r>
            <a:r>
              <a:rPr lang="en-US" sz="1400" dirty="0">
                <a:ea typeface="Times New Roman" panose="02020603050405020304" pitchFamily="18" charset="0"/>
                <a:cs typeface="Times New Roman" panose="02020603050405020304" pitchFamily="18" charset="0"/>
              </a:rPr>
              <a:t>within September 2025, including exams and internship; the master thesis is excluded because it has to be prepared and discussed at the University of Bologna. </a:t>
            </a:r>
          </a:p>
          <a:p>
            <a:pPr algn="just"/>
            <a:endParaRPr lang="en-US" sz="1400" dirty="0">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1400" dirty="0">
                <a:ea typeface="Times New Roman" panose="02020603050405020304" pitchFamily="18" charset="0"/>
                <a:cs typeface="Times New Roman" panose="02020603050405020304" pitchFamily="18" charset="0"/>
              </a:rPr>
              <a:t>Ask for the recognition of the activities completed at the partner University;</a:t>
            </a:r>
          </a:p>
          <a:p>
            <a:pPr algn="just"/>
            <a:endParaRPr lang="en-US" sz="1400" dirty="0">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1400" dirty="0">
                <a:ea typeface="Times New Roman" panose="02020603050405020304" pitchFamily="18" charset="0"/>
                <a:cs typeface="Times New Roman" panose="02020603050405020304" pitchFamily="18" charset="0"/>
              </a:rPr>
              <a:t>Prepare and discuss the Master’s final thesis at the University of Bologna according to the procedures and deadlines of the University of Bologna to obtain Unibo title of study;</a:t>
            </a:r>
          </a:p>
          <a:p>
            <a:pPr algn="just"/>
            <a:endParaRPr lang="en-US" sz="1400" dirty="0">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1400" dirty="0">
                <a:ea typeface="Times New Roman" panose="02020603050405020304" pitchFamily="18" charset="0"/>
                <a:cs typeface="Times New Roman" panose="02020603050405020304" pitchFamily="18" charset="0"/>
              </a:rPr>
              <a:t>After obtaining UniBo title of study, ask to the partner University to issue its final degree certificate.</a:t>
            </a:r>
          </a:p>
        </p:txBody>
      </p:sp>
    </p:spTree>
    <p:extLst>
      <p:ext uri="{BB962C8B-B14F-4D97-AF65-F5344CB8AC3E}">
        <p14:creationId xmlns:p14="http://schemas.microsoft.com/office/powerpoint/2010/main" val="3874801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quarter" idx="11"/>
          </p:nvPr>
        </p:nvSpPr>
        <p:spPr>
          <a:xfrm>
            <a:off x="321116" y="933505"/>
            <a:ext cx="5400597" cy="4320381"/>
          </a:xfrm>
        </p:spPr>
        <p:txBody>
          <a:bodyPr/>
          <a:lstStyle/>
          <a:p>
            <a:r>
              <a:rPr lang="it-IT" sz="1400" b="1" dirty="0">
                <a:solidFill>
                  <a:srgbClr val="C00000"/>
                </a:solidFill>
                <a:effectLst/>
                <a:ea typeface="Times New Roman" panose="02020603050405020304" pitchFamily="18" charset="0"/>
                <a:cs typeface="Times New Roman" panose="02020603050405020304" pitchFamily="18" charset="0"/>
              </a:rPr>
              <a:t>Struttura del programma</a:t>
            </a:r>
            <a:r>
              <a:rPr lang="it-IT" sz="1400" b="1" dirty="0">
                <a:solidFill>
                  <a:srgbClr val="C00000"/>
                </a:solidFill>
                <a:ea typeface="Times New Roman" panose="02020603050405020304" pitchFamily="18" charset="0"/>
                <a:cs typeface="Times New Roman" panose="02020603050405020304" pitchFamily="18" charset="0"/>
              </a:rPr>
              <a:t>:</a:t>
            </a:r>
            <a:endParaRPr lang="it-IT" sz="1400" b="1" dirty="0">
              <a:solidFill>
                <a:srgbClr val="C00000"/>
              </a:solidFill>
              <a:effectLst/>
              <a:ea typeface="Times New Roman" panose="02020603050405020304" pitchFamily="18" charset="0"/>
              <a:cs typeface="Times New Roman" panose="02020603050405020304" pitchFamily="18" charset="0"/>
            </a:endParaRPr>
          </a:p>
          <a:p>
            <a:r>
              <a:rPr lang="it-IT" sz="1400" dirty="0">
                <a:effectLst/>
                <a:ea typeface="Times New Roman" panose="02020603050405020304" pitchFamily="18" charset="0"/>
              </a:rPr>
              <a:t>Il piano di studi prevede alcuni corsi obbligatori, alcuni a scelta e il tirocinio (mentre la tesi sarà preparata e discussa esclusivamente presso l’Università di Bologna a termine della mobilità): </a:t>
            </a:r>
          </a:p>
          <a:p>
            <a:pPr marL="285750" indent="-285750">
              <a:buFont typeface="Arial" panose="020B0604020202020204" pitchFamily="34" charset="0"/>
              <a:buChar char="•"/>
            </a:pPr>
            <a:r>
              <a:rPr lang="it-IT" sz="1400" dirty="0">
                <a:effectLst/>
                <a:ea typeface="Times New Roman" panose="02020603050405020304" pitchFamily="18" charset="0"/>
              </a:rPr>
              <a:t>Governance, and </a:t>
            </a:r>
            <a:r>
              <a:rPr lang="it-IT" sz="1400" dirty="0" err="1">
                <a:effectLst/>
                <a:ea typeface="Times New Roman" panose="02020603050405020304" pitchFamily="18" charset="0"/>
              </a:rPr>
              <a:t>responsible</a:t>
            </a:r>
            <a:r>
              <a:rPr lang="it-IT" sz="1400" dirty="0">
                <a:effectLst/>
                <a:ea typeface="Times New Roman" panose="02020603050405020304" pitchFamily="18" charset="0"/>
              </a:rPr>
              <a:t> leadership - 4 cfu</a:t>
            </a:r>
          </a:p>
          <a:p>
            <a:pPr marL="285750" indent="-285750">
              <a:buFont typeface="Arial" panose="020B0604020202020204" pitchFamily="34" charset="0"/>
              <a:buChar char="•"/>
            </a:pPr>
            <a:r>
              <a:rPr lang="it-IT" sz="1400" dirty="0">
                <a:effectLst/>
                <a:ea typeface="Times New Roman" panose="02020603050405020304" pitchFamily="18" charset="0"/>
              </a:rPr>
              <a:t>Data </a:t>
            </a:r>
            <a:r>
              <a:rPr lang="it-IT" sz="1400" dirty="0" err="1">
                <a:effectLst/>
                <a:ea typeface="Times New Roman" panose="02020603050405020304" pitchFamily="18" charset="0"/>
              </a:rPr>
              <a:t>analysis</a:t>
            </a:r>
            <a:r>
              <a:rPr lang="it-IT" sz="1400" dirty="0">
                <a:effectLst/>
                <a:ea typeface="Times New Roman" panose="02020603050405020304" pitchFamily="18" charset="0"/>
              </a:rPr>
              <a:t> - 4 cfu</a:t>
            </a:r>
          </a:p>
          <a:p>
            <a:pPr marL="285750" indent="-285750">
              <a:buFont typeface="Arial" panose="020B0604020202020204" pitchFamily="34" charset="0"/>
              <a:buChar char="•"/>
            </a:pPr>
            <a:r>
              <a:rPr lang="it-IT" sz="1400" dirty="0">
                <a:effectLst/>
                <a:ea typeface="Times New Roman" panose="02020603050405020304" pitchFamily="18" charset="0"/>
              </a:rPr>
              <a:t>Strategic challenge - 4 cfu</a:t>
            </a:r>
          </a:p>
          <a:p>
            <a:pPr marL="285750" indent="-285750">
              <a:buFont typeface="Arial" panose="020B0604020202020204" pitchFamily="34" charset="0"/>
              <a:buChar char="•"/>
            </a:pPr>
            <a:r>
              <a:rPr lang="it-IT" sz="1400" dirty="0" err="1">
                <a:effectLst/>
                <a:ea typeface="Times New Roman" panose="02020603050405020304" pitchFamily="18" charset="0"/>
              </a:rPr>
              <a:t>Elective</a:t>
            </a:r>
            <a:r>
              <a:rPr lang="it-IT" sz="1400" dirty="0">
                <a:effectLst/>
                <a:ea typeface="Times New Roman" panose="02020603050405020304" pitchFamily="18" charset="0"/>
              </a:rPr>
              <a:t> - 2 cfu</a:t>
            </a:r>
          </a:p>
          <a:p>
            <a:pPr marL="285750" indent="-285750">
              <a:buFont typeface="Arial" panose="020B0604020202020204" pitchFamily="34" charset="0"/>
              <a:buChar char="•"/>
            </a:pPr>
            <a:r>
              <a:rPr lang="it-IT" sz="1400" dirty="0" err="1">
                <a:effectLst/>
                <a:ea typeface="Times New Roman" panose="02020603050405020304" pitchFamily="18" charset="0"/>
              </a:rPr>
              <a:t>Specialisation</a:t>
            </a:r>
            <a:r>
              <a:rPr lang="it-IT" sz="1400" dirty="0">
                <a:effectLst/>
                <a:ea typeface="Times New Roman" panose="02020603050405020304" pitchFamily="18" charset="0"/>
              </a:rPr>
              <a:t> 3 - 4 cfu</a:t>
            </a:r>
          </a:p>
          <a:p>
            <a:pPr marL="285750" indent="-285750">
              <a:buFont typeface="Arial" panose="020B0604020202020204" pitchFamily="34" charset="0"/>
              <a:buChar char="•"/>
            </a:pPr>
            <a:r>
              <a:rPr lang="it-IT" sz="1400" dirty="0" err="1">
                <a:effectLst/>
                <a:ea typeface="Times New Roman" panose="02020603050405020304" pitchFamily="18" charset="0"/>
              </a:rPr>
              <a:t>Specialisation</a:t>
            </a:r>
            <a:r>
              <a:rPr lang="it-IT" sz="1400" dirty="0">
                <a:effectLst/>
                <a:ea typeface="Times New Roman" panose="02020603050405020304" pitchFamily="18" charset="0"/>
              </a:rPr>
              <a:t> 4 - 4 cfu</a:t>
            </a:r>
          </a:p>
          <a:p>
            <a:pPr marL="285750" indent="-285750">
              <a:buFont typeface="Arial" panose="020B0604020202020204" pitchFamily="34" charset="0"/>
              <a:buChar char="•"/>
            </a:pPr>
            <a:r>
              <a:rPr lang="it-IT" sz="1400" dirty="0" err="1">
                <a:effectLst/>
                <a:ea typeface="Times New Roman" panose="02020603050405020304" pitchFamily="18" charset="0"/>
              </a:rPr>
              <a:t>Specialisation</a:t>
            </a:r>
            <a:r>
              <a:rPr lang="it-IT" sz="1400" dirty="0">
                <a:effectLst/>
                <a:ea typeface="Times New Roman" panose="02020603050405020304" pitchFamily="18" charset="0"/>
              </a:rPr>
              <a:t> 5 - 4 cfu</a:t>
            </a:r>
          </a:p>
          <a:p>
            <a:pPr marL="285750" indent="-285750">
              <a:buFont typeface="Arial" panose="020B0604020202020204" pitchFamily="34" charset="0"/>
              <a:buChar char="•"/>
            </a:pPr>
            <a:r>
              <a:rPr lang="it-IT" sz="1400" dirty="0" err="1">
                <a:effectLst/>
                <a:ea typeface="Times New Roman" panose="02020603050405020304" pitchFamily="18" charset="0"/>
              </a:rPr>
              <a:t>Specialisation</a:t>
            </a:r>
            <a:r>
              <a:rPr lang="it-IT" sz="1400" dirty="0">
                <a:effectLst/>
                <a:ea typeface="Times New Roman" panose="02020603050405020304" pitchFamily="18" charset="0"/>
              </a:rPr>
              <a:t> 6 - 4 cfu</a:t>
            </a:r>
          </a:p>
          <a:p>
            <a:pPr marL="285750" indent="-285750">
              <a:buFont typeface="Arial" panose="020B0604020202020204" pitchFamily="34" charset="0"/>
              <a:buChar char="•"/>
            </a:pPr>
            <a:r>
              <a:rPr lang="it-IT" sz="1400" dirty="0">
                <a:effectLst/>
                <a:ea typeface="Times New Roman" panose="02020603050405020304" pitchFamily="18" charset="0"/>
              </a:rPr>
              <a:t>Internship - 13 cfu</a:t>
            </a:r>
          </a:p>
          <a:p>
            <a:pPr marL="285750" indent="-285750">
              <a:buFont typeface="Arial" panose="020B0604020202020204" pitchFamily="34" charset="0"/>
              <a:buChar char="•"/>
            </a:pPr>
            <a:r>
              <a:rPr lang="it-IT" sz="1400" dirty="0">
                <a:effectLst/>
                <a:ea typeface="Times New Roman" panose="02020603050405020304" pitchFamily="18" charset="0"/>
              </a:rPr>
              <a:t>Seminar - 2 cfu</a:t>
            </a:r>
          </a:p>
          <a:p>
            <a:r>
              <a:rPr lang="it-IT" sz="1400" dirty="0">
                <a:effectLst/>
                <a:ea typeface="Times New Roman" panose="02020603050405020304" pitchFamily="18" charset="0"/>
              </a:rPr>
              <a:t>Le specializzazioni sono offerte sui tre campus: Nancy, Parigi e Berlino.</a:t>
            </a:r>
          </a:p>
          <a:p>
            <a:r>
              <a:rPr lang="it-IT" sz="1400" dirty="0">
                <a:ea typeface="Times New Roman" panose="02020603050405020304" pitchFamily="18" charset="0"/>
              </a:rPr>
              <a:t>Sul sito è disponibile il catalogo delle specializzazioni dello scorso anno.</a:t>
            </a:r>
            <a:r>
              <a:rPr lang="it-IT" sz="1400" dirty="0">
                <a:effectLst/>
                <a:ea typeface="Times New Roman" panose="02020603050405020304" pitchFamily="18" charset="0"/>
              </a:rPr>
              <a:t> ATTENZIONE: Ogni anno le specializzazioni possono subire modifiche o potrebbero non essere attivate se il numero di scritti non è sufficiente.</a:t>
            </a:r>
            <a:endParaRPr lang="it-IT" sz="1400" dirty="0">
              <a:effectLst/>
              <a:ea typeface="Times New Roman" panose="02020603050405020304" pitchFamily="18" charset="0"/>
              <a:cs typeface="Times New Roman" panose="02020603050405020304" pitchFamily="18" charset="0"/>
            </a:endParaRPr>
          </a:p>
          <a:p>
            <a:endParaRPr lang="it-IT" sz="1400" dirty="0">
              <a:effectLst/>
              <a:ea typeface="Times New Roman" panose="02020603050405020304" pitchFamily="18" charset="0"/>
            </a:endParaRPr>
          </a:p>
          <a:p>
            <a:r>
              <a:rPr lang="it-IT" sz="1400" dirty="0">
                <a:effectLst/>
                <a:ea typeface="Times New Roman" panose="02020603050405020304" pitchFamily="18" charset="0"/>
              </a:rPr>
              <a:t>Gli studenti in scambio possono scegliere qualsiasi specializzazione, ma è necessario sapere che il numero di posti sui campus di Parigi e Berlino è limitato. L’intero programma (core </a:t>
            </a:r>
            <a:r>
              <a:rPr lang="it-IT" sz="1400" dirty="0" err="1">
                <a:effectLst/>
                <a:ea typeface="Times New Roman" panose="02020603050405020304" pitchFamily="18" charset="0"/>
              </a:rPr>
              <a:t>courses</a:t>
            </a:r>
            <a:r>
              <a:rPr lang="it-IT" sz="1400" dirty="0">
                <a:effectLst/>
                <a:ea typeface="Times New Roman" panose="02020603050405020304" pitchFamily="18" charset="0"/>
              </a:rPr>
              <a:t> + </a:t>
            </a:r>
            <a:r>
              <a:rPr lang="it-IT" sz="1400" dirty="0" err="1">
                <a:effectLst/>
                <a:ea typeface="Times New Roman" panose="02020603050405020304" pitchFamily="18" charset="0"/>
              </a:rPr>
              <a:t>specialization</a:t>
            </a:r>
            <a:r>
              <a:rPr lang="it-IT" sz="1400" dirty="0">
                <a:effectLst/>
                <a:ea typeface="Times New Roman" panose="02020603050405020304" pitchFamily="18" charset="0"/>
              </a:rPr>
              <a:t> </a:t>
            </a:r>
            <a:r>
              <a:rPr lang="it-IT" sz="1400" dirty="0" err="1">
                <a:effectLst/>
                <a:ea typeface="Times New Roman" panose="02020603050405020304" pitchFamily="18" charset="0"/>
              </a:rPr>
              <a:t>courses</a:t>
            </a:r>
            <a:r>
              <a:rPr lang="it-IT" sz="1400" dirty="0">
                <a:effectLst/>
                <a:ea typeface="Times New Roman" panose="02020603050405020304" pitchFamily="18" charset="0"/>
              </a:rPr>
              <a:t>) è completamente offerto su ciascun campus.</a:t>
            </a:r>
          </a:p>
          <a:p>
            <a:endParaRPr lang="it-IT" sz="1400" dirty="0">
              <a:effectLst/>
              <a:ea typeface="Times New Roman" panose="02020603050405020304" pitchFamily="18" charset="0"/>
            </a:endParaRPr>
          </a:p>
          <a:p>
            <a:endParaRPr lang="it-IT" sz="1400" dirty="0">
              <a:effectLst/>
              <a:ea typeface="Times New Roman" panose="02020603050405020304" pitchFamily="18" charset="0"/>
            </a:endParaRPr>
          </a:p>
        </p:txBody>
      </p:sp>
      <p:sp>
        <p:nvSpPr>
          <p:cNvPr id="5" name="Segnaposto testo 2">
            <a:extLst>
              <a:ext uri="{FF2B5EF4-FFF2-40B4-BE49-F238E27FC236}">
                <a16:creationId xmlns:a16="http://schemas.microsoft.com/office/drawing/2014/main" id="{F4F8B145-F5BE-40FE-B439-8BE3475B1DD6}"/>
              </a:ext>
            </a:extLst>
          </p:cNvPr>
          <p:cNvSpPr txBox="1">
            <a:spLocks/>
          </p:cNvSpPr>
          <p:nvPr/>
        </p:nvSpPr>
        <p:spPr>
          <a:xfrm>
            <a:off x="6348029" y="942954"/>
            <a:ext cx="5340756" cy="4320381"/>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it-IT" sz="1400" dirty="0"/>
          </a:p>
          <a:p>
            <a:endParaRPr lang="it-IT" sz="1400" dirty="0"/>
          </a:p>
        </p:txBody>
      </p:sp>
      <p:cxnSp>
        <p:nvCxnSpPr>
          <p:cNvPr id="7" name="Connettore diritto 6">
            <a:extLst>
              <a:ext uri="{FF2B5EF4-FFF2-40B4-BE49-F238E27FC236}">
                <a16:creationId xmlns:a16="http://schemas.microsoft.com/office/drawing/2014/main" id="{34AA8420-3E5E-47E7-9CC6-61CECC115F2B}"/>
              </a:ext>
            </a:extLst>
          </p:cNvPr>
          <p:cNvCxnSpPr>
            <a:cxnSpLocks/>
          </p:cNvCxnSpPr>
          <p:nvPr/>
        </p:nvCxnSpPr>
        <p:spPr>
          <a:xfrm>
            <a:off x="6096000" y="1124743"/>
            <a:ext cx="0" cy="5318437"/>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9" name="Segnaposto testo 1">
            <a:extLst>
              <a:ext uri="{FF2B5EF4-FFF2-40B4-BE49-F238E27FC236}">
                <a16:creationId xmlns:a16="http://schemas.microsoft.com/office/drawing/2014/main" id="{ED7BD095-E7CE-4DE1-BA49-EF92B144E7AB}"/>
              </a:ext>
            </a:extLst>
          </p:cNvPr>
          <p:cNvSpPr txBox="1">
            <a:spLocks/>
          </p:cNvSpPr>
          <p:nvPr/>
        </p:nvSpPr>
        <p:spPr>
          <a:xfrm>
            <a:off x="3143672" y="312327"/>
            <a:ext cx="4776861" cy="648071"/>
          </a:xfrm>
          <a:prstGeom prst="rect">
            <a:avLst/>
          </a:prstGeom>
        </p:spPr>
        <p:txBody>
          <a:bodyPr/>
          <a:lstStyle>
            <a:lvl1pPr marL="0" indent="0" algn="l" defTabSz="914400" rtl="0" eaLnBrk="1" latinLnBrk="0" hangingPunct="1">
              <a:lnSpc>
                <a:spcPts val="2200"/>
              </a:lnSpc>
              <a:spcBef>
                <a:spcPct val="20000"/>
              </a:spcBef>
              <a:buFont typeface="Arial" panose="020B0604020202020204" pitchFamily="34" charset="0"/>
              <a:buNone/>
              <a:defRPr sz="2400" b="1" kern="1200">
                <a:solidFill>
                  <a:srgbClr val="BD2B0B"/>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it-IT" u="sng" dirty="0">
                <a:latin typeface="Calibri" panose="020F0502020204030204" pitchFamily="34" charset="0"/>
                <a:ea typeface="Times New Roman" panose="02020603050405020304" pitchFamily="18" charset="0"/>
                <a:cs typeface="Times New Roman" panose="02020603050405020304" pitchFamily="18" charset="0"/>
              </a:rPr>
              <a:t>ICN BUSINESS SCHOOL</a:t>
            </a:r>
            <a:endParaRPr lang="it-IT"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Segnaposto testo 2">
            <a:extLst>
              <a:ext uri="{FF2B5EF4-FFF2-40B4-BE49-F238E27FC236}">
                <a16:creationId xmlns:a16="http://schemas.microsoft.com/office/drawing/2014/main" id="{E17A17EE-02D6-457D-A0CE-324536B5EF5E}"/>
              </a:ext>
            </a:extLst>
          </p:cNvPr>
          <p:cNvSpPr txBox="1">
            <a:spLocks/>
          </p:cNvSpPr>
          <p:nvPr/>
        </p:nvSpPr>
        <p:spPr>
          <a:xfrm>
            <a:off x="6304790" y="836712"/>
            <a:ext cx="5400597" cy="4320381"/>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400" b="1" dirty="0">
                <a:solidFill>
                  <a:srgbClr val="C00000"/>
                </a:solidFill>
                <a:ea typeface="Times New Roman" panose="02020603050405020304" pitchFamily="18" charset="0"/>
                <a:cs typeface="Times New Roman" panose="02020603050405020304" pitchFamily="18" charset="0"/>
              </a:rPr>
              <a:t>Course structure:</a:t>
            </a:r>
          </a:p>
          <a:p>
            <a:pPr algn="just"/>
            <a:r>
              <a:rPr lang="en-US" sz="1400" dirty="0">
                <a:ea typeface="Times New Roman" panose="02020603050405020304" pitchFamily="18" charset="0"/>
                <a:cs typeface="Times New Roman" panose="02020603050405020304" pitchFamily="18" charset="0"/>
              </a:rPr>
              <a:t>The study plan includes some mandatory courses and elective ones and the internship. The thesis preparation and discussion will be carried out exclusively at the University of Bologna after the mobility period:</a:t>
            </a:r>
          </a:p>
          <a:p>
            <a:pPr marL="285750" indent="-285750">
              <a:buFont typeface="Arial" panose="020B0604020202020204" pitchFamily="34" charset="0"/>
              <a:buChar char="•"/>
            </a:pPr>
            <a:r>
              <a:rPr lang="it-IT" sz="1400" dirty="0">
                <a:effectLst/>
                <a:ea typeface="Times New Roman" panose="02020603050405020304" pitchFamily="18" charset="0"/>
              </a:rPr>
              <a:t>Governance, and </a:t>
            </a:r>
            <a:r>
              <a:rPr lang="it-IT" sz="1400" dirty="0" err="1">
                <a:effectLst/>
                <a:ea typeface="Times New Roman" panose="02020603050405020304" pitchFamily="18" charset="0"/>
              </a:rPr>
              <a:t>responsible</a:t>
            </a:r>
            <a:r>
              <a:rPr lang="it-IT" sz="1400" dirty="0">
                <a:effectLst/>
                <a:ea typeface="Times New Roman" panose="02020603050405020304" pitchFamily="18" charset="0"/>
              </a:rPr>
              <a:t> leadership - 4 cfu</a:t>
            </a:r>
          </a:p>
          <a:p>
            <a:pPr marL="285750" indent="-285750">
              <a:buFont typeface="Arial" panose="020B0604020202020204" pitchFamily="34" charset="0"/>
              <a:buChar char="•"/>
            </a:pPr>
            <a:r>
              <a:rPr lang="it-IT" sz="1400" dirty="0">
                <a:effectLst/>
                <a:ea typeface="Times New Roman" panose="02020603050405020304" pitchFamily="18" charset="0"/>
              </a:rPr>
              <a:t>Data </a:t>
            </a:r>
            <a:r>
              <a:rPr lang="it-IT" sz="1400" dirty="0" err="1">
                <a:effectLst/>
                <a:ea typeface="Times New Roman" panose="02020603050405020304" pitchFamily="18" charset="0"/>
              </a:rPr>
              <a:t>analysis</a:t>
            </a:r>
            <a:r>
              <a:rPr lang="it-IT" sz="1400" dirty="0">
                <a:effectLst/>
                <a:ea typeface="Times New Roman" panose="02020603050405020304" pitchFamily="18" charset="0"/>
              </a:rPr>
              <a:t> - 4 cfu</a:t>
            </a:r>
          </a:p>
          <a:p>
            <a:pPr marL="285750" indent="-285750">
              <a:buFont typeface="Arial" panose="020B0604020202020204" pitchFamily="34" charset="0"/>
              <a:buChar char="•"/>
            </a:pPr>
            <a:r>
              <a:rPr lang="it-IT" sz="1400" dirty="0">
                <a:effectLst/>
                <a:ea typeface="Times New Roman" panose="02020603050405020304" pitchFamily="18" charset="0"/>
              </a:rPr>
              <a:t>Strategic challenge - 4 cfu</a:t>
            </a:r>
          </a:p>
          <a:p>
            <a:pPr marL="285750" indent="-285750">
              <a:buFont typeface="Arial" panose="020B0604020202020204" pitchFamily="34" charset="0"/>
              <a:buChar char="•"/>
            </a:pPr>
            <a:r>
              <a:rPr lang="it-IT" sz="1400" dirty="0" err="1">
                <a:effectLst/>
                <a:ea typeface="Times New Roman" panose="02020603050405020304" pitchFamily="18" charset="0"/>
              </a:rPr>
              <a:t>Elective</a:t>
            </a:r>
            <a:r>
              <a:rPr lang="it-IT" sz="1400" dirty="0">
                <a:effectLst/>
                <a:ea typeface="Times New Roman" panose="02020603050405020304" pitchFamily="18" charset="0"/>
              </a:rPr>
              <a:t> - 2 cfu</a:t>
            </a:r>
          </a:p>
          <a:p>
            <a:pPr marL="285750" indent="-285750">
              <a:buFont typeface="Arial" panose="020B0604020202020204" pitchFamily="34" charset="0"/>
              <a:buChar char="•"/>
            </a:pPr>
            <a:r>
              <a:rPr lang="it-IT" sz="1400" dirty="0" err="1">
                <a:effectLst/>
                <a:ea typeface="Times New Roman" panose="02020603050405020304" pitchFamily="18" charset="0"/>
              </a:rPr>
              <a:t>Specialisation</a:t>
            </a:r>
            <a:r>
              <a:rPr lang="it-IT" sz="1400" dirty="0">
                <a:effectLst/>
                <a:ea typeface="Times New Roman" panose="02020603050405020304" pitchFamily="18" charset="0"/>
              </a:rPr>
              <a:t> 3 - 4 cfu</a:t>
            </a:r>
          </a:p>
          <a:p>
            <a:pPr marL="285750" indent="-285750">
              <a:buFont typeface="Arial" panose="020B0604020202020204" pitchFamily="34" charset="0"/>
              <a:buChar char="•"/>
            </a:pPr>
            <a:r>
              <a:rPr lang="it-IT" sz="1400" dirty="0" err="1">
                <a:effectLst/>
                <a:ea typeface="Times New Roman" panose="02020603050405020304" pitchFamily="18" charset="0"/>
              </a:rPr>
              <a:t>Specialisation</a:t>
            </a:r>
            <a:r>
              <a:rPr lang="it-IT" sz="1400" dirty="0">
                <a:effectLst/>
                <a:ea typeface="Times New Roman" panose="02020603050405020304" pitchFamily="18" charset="0"/>
              </a:rPr>
              <a:t> 4 - 4 cfu</a:t>
            </a:r>
          </a:p>
          <a:p>
            <a:pPr marL="285750" indent="-285750">
              <a:buFont typeface="Arial" panose="020B0604020202020204" pitchFamily="34" charset="0"/>
              <a:buChar char="•"/>
            </a:pPr>
            <a:r>
              <a:rPr lang="it-IT" sz="1400" dirty="0" err="1">
                <a:effectLst/>
                <a:ea typeface="Times New Roman" panose="02020603050405020304" pitchFamily="18" charset="0"/>
              </a:rPr>
              <a:t>Specialisation</a:t>
            </a:r>
            <a:r>
              <a:rPr lang="it-IT" sz="1400" dirty="0">
                <a:effectLst/>
                <a:ea typeface="Times New Roman" panose="02020603050405020304" pitchFamily="18" charset="0"/>
              </a:rPr>
              <a:t> 5 - 4 cfu</a:t>
            </a:r>
          </a:p>
          <a:p>
            <a:pPr marL="285750" indent="-285750">
              <a:buFont typeface="Arial" panose="020B0604020202020204" pitchFamily="34" charset="0"/>
              <a:buChar char="•"/>
            </a:pPr>
            <a:r>
              <a:rPr lang="it-IT" sz="1400" dirty="0" err="1">
                <a:effectLst/>
                <a:ea typeface="Times New Roman" panose="02020603050405020304" pitchFamily="18" charset="0"/>
              </a:rPr>
              <a:t>Specialisation</a:t>
            </a:r>
            <a:r>
              <a:rPr lang="it-IT" sz="1400" dirty="0">
                <a:effectLst/>
                <a:ea typeface="Times New Roman" panose="02020603050405020304" pitchFamily="18" charset="0"/>
              </a:rPr>
              <a:t> 6 - 4 cfu</a:t>
            </a:r>
          </a:p>
          <a:p>
            <a:pPr marL="285750" indent="-285750">
              <a:buFont typeface="Arial" panose="020B0604020202020204" pitchFamily="34" charset="0"/>
              <a:buChar char="•"/>
            </a:pPr>
            <a:r>
              <a:rPr lang="it-IT" sz="1400" dirty="0">
                <a:effectLst/>
                <a:ea typeface="Times New Roman" panose="02020603050405020304" pitchFamily="18" charset="0"/>
              </a:rPr>
              <a:t>Internship - 13 cfu</a:t>
            </a:r>
          </a:p>
          <a:p>
            <a:pPr marL="285750" indent="-285750">
              <a:buFont typeface="Arial" panose="020B0604020202020204" pitchFamily="34" charset="0"/>
              <a:buChar char="•"/>
            </a:pPr>
            <a:r>
              <a:rPr lang="it-IT" sz="1400" dirty="0">
                <a:effectLst/>
                <a:ea typeface="Times New Roman" panose="02020603050405020304" pitchFamily="18" charset="0"/>
              </a:rPr>
              <a:t>Seminar - 2 cfu</a:t>
            </a:r>
          </a:p>
          <a:p>
            <a:pPr algn="just"/>
            <a:r>
              <a:rPr lang="en-US" sz="1400" dirty="0">
                <a:ea typeface="Times New Roman" panose="02020603050405020304" pitchFamily="18" charset="0"/>
                <a:cs typeface="Times New Roman" panose="02020603050405020304" pitchFamily="18" charset="0"/>
              </a:rPr>
              <a:t>Specializations are offered in three campuses: Nancy, Paris, and Berlin.</a:t>
            </a:r>
          </a:p>
          <a:p>
            <a:pPr algn="just"/>
            <a:r>
              <a:rPr lang="en-US" sz="1400" dirty="0">
                <a:ea typeface="Times New Roman" panose="02020603050405020304" pitchFamily="18" charset="0"/>
                <a:cs typeface="Times New Roman" panose="02020603050405020304" pitchFamily="18" charset="0"/>
              </a:rPr>
              <a:t>On the website, you can find the last year specializations catalogue from, but please note that the catalogue is subject to change, and some courses might not be active if there aren’t enough enrolled students</a:t>
            </a:r>
            <a:endParaRPr lang="it-IT" sz="1400" dirty="0">
              <a:cs typeface="Times New Roman" panose="02020603050405020304" pitchFamily="18" charset="0"/>
            </a:endParaRPr>
          </a:p>
          <a:p>
            <a:pPr algn="just"/>
            <a:endParaRPr lang="en-US" sz="1400" dirty="0">
              <a:ea typeface="Times New Roman" panose="02020603050405020304" pitchFamily="18" charset="0"/>
              <a:cs typeface="Times New Roman" panose="02020603050405020304" pitchFamily="18" charset="0"/>
            </a:endParaRPr>
          </a:p>
          <a:p>
            <a:pPr algn="just">
              <a:spcBef>
                <a:spcPts val="0"/>
              </a:spcBef>
            </a:pPr>
            <a:r>
              <a:rPr lang="en-US" sz="1400" dirty="0">
                <a:ea typeface="Times New Roman" panose="02020603050405020304" pitchFamily="18" charset="0"/>
                <a:cs typeface="Times New Roman" panose="02020603050405020304" pitchFamily="18" charset="0"/>
              </a:rPr>
              <a:t>Double Degree students can choose any specialization they wish, but they need to know that the number of places available </a:t>
            </a:r>
          </a:p>
          <a:p>
            <a:pPr algn="just">
              <a:spcBef>
                <a:spcPts val="0"/>
              </a:spcBef>
            </a:pPr>
            <a:r>
              <a:rPr lang="en-US" sz="1400" dirty="0">
                <a:ea typeface="Times New Roman" panose="02020603050405020304" pitchFamily="18" charset="0"/>
                <a:cs typeface="Times New Roman" panose="02020603050405020304" pitchFamily="18" charset="0"/>
              </a:rPr>
              <a:t>for the specializations at Paris and Berlin campuses is limited. </a:t>
            </a:r>
          </a:p>
          <a:p>
            <a:pPr algn="just">
              <a:spcBef>
                <a:spcPts val="0"/>
              </a:spcBef>
            </a:pPr>
            <a:r>
              <a:rPr lang="en-US" sz="1400" dirty="0">
                <a:ea typeface="Times New Roman" panose="02020603050405020304" pitchFamily="18" charset="0"/>
                <a:cs typeface="Times New Roman" panose="02020603050405020304" pitchFamily="18" charset="0"/>
              </a:rPr>
              <a:t>The entire programme (core courses and specialization)</a:t>
            </a:r>
          </a:p>
          <a:p>
            <a:pPr algn="just">
              <a:spcBef>
                <a:spcPts val="0"/>
              </a:spcBef>
            </a:pPr>
            <a:r>
              <a:rPr lang="en-US" sz="1400" dirty="0">
                <a:ea typeface="Times New Roman" panose="02020603050405020304" pitchFamily="18" charset="0"/>
                <a:cs typeface="Times New Roman" panose="02020603050405020304" pitchFamily="18" charset="0"/>
              </a:rPr>
              <a:t>is completely offered in each campus.</a:t>
            </a:r>
          </a:p>
          <a:p>
            <a:pPr algn="just"/>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3330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quarter" idx="11"/>
          </p:nvPr>
        </p:nvSpPr>
        <p:spPr>
          <a:xfrm>
            <a:off x="413454" y="1124743"/>
            <a:ext cx="5400597" cy="4320381"/>
          </a:xfrm>
        </p:spPr>
        <p:txBody>
          <a:bodyPr/>
          <a:lstStyle/>
          <a:p>
            <a:r>
              <a:rPr lang="it-IT" sz="1400" b="1" dirty="0">
                <a:solidFill>
                  <a:srgbClr val="C00000"/>
                </a:solidFill>
                <a:effectLst/>
                <a:ea typeface="Times New Roman" panose="02020603050405020304" pitchFamily="18" charset="0"/>
                <a:cs typeface="Times New Roman" panose="02020603050405020304" pitchFamily="18" charset="0"/>
              </a:rPr>
              <a:t>C</a:t>
            </a:r>
            <a:r>
              <a:rPr lang="it-IT" sz="1400" b="1" dirty="0">
                <a:solidFill>
                  <a:srgbClr val="C00000"/>
                </a:solidFill>
                <a:ea typeface="Times New Roman" panose="02020603050405020304" pitchFamily="18" charset="0"/>
                <a:cs typeface="Times New Roman" panose="02020603050405020304" pitchFamily="18" charset="0"/>
              </a:rPr>
              <a:t>osa fare per ottenere il doppio titolo:</a:t>
            </a:r>
          </a:p>
          <a:p>
            <a:endParaRPr lang="it-IT" sz="1400" b="1" dirty="0">
              <a:solidFill>
                <a:srgbClr val="C00000"/>
              </a:solidFill>
              <a:effectLs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it-IT" sz="1400" b="0" dirty="0">
                <a:effectLst/>
                <a:ea typeface="Times New Roman" panose="02020603050405020304" pitchFamily="18" charset="0"/>
                <a:cs typeface="Times New Roman" panose="02020603050405020304" pitchFamily="18" charset="0"/>
              </a:rPr>
              <a:t>Completare il primo anno presso l’università di Bologna prima dell’inizio della mobilità;</a:t>
            </a:r>
          </a:p>
          <a:p>
            <a:pPr marL="285750" indent="-285750" algn="just">
              <a:buFont typeface="Arial" panose="020B0604020202020204" pitchFamily="34" charset="0"/>
              <a:buChar char="•"/>
            </a:pPr>
            <a:endParaRPr lang="it-IT" sz="1400" b="0" dirty="0">
              <a:effectLs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it-IT" sz="1400" b="0" dirty="0">
                <a:effectLst/>
                <a:ea typeface="Times New Roman" panose="02020603050405020304" pitchFamily="18" charset="0"/>
                <a:cs typeface="Times New Roman" panose="02020603050405020304" pitchFamily="18" charset="0"/>
              </a:rPr>
              <a:t>Completare le attività previste presso Neoma Business School (min. 70 ECTS) – inclusa la </a:t>
            </a:r>
            <a:r>
              <a:rPr lang="it-IT" sz="1400" b="0" dirty="0" err="1">
                <a:effectLst/>
                <a:ea typeface="Times New Roman" panose="02020603050405020304" pitchFamily="18" charset="0"/>
                <a:cs typeface="Times New Roman" panose="02020603050405020304" pitchFamily="18" charset="0"/>
              </a:rPr>
              <a:t>dissertation</a:t>
            </a:r>
            <a:r>
              <a:rPr lang="it-IT" sz="1400" b="0" dirty="0">
                <a:effectLst/>
                <a:ea typeface="Times New Roman" panose="02020603050405020304" pitchFamily="18" charset="0"/>
                <a:cs typeface="Times New Roman" panose="02020603050405020304" pitchFamily="18" charset="0"/>
              </a:rPr>
              <a:t> che deve essere preparata presso la sede straniera ma dovrà essere anche discussa presso l’Università di Bologna;</a:t>
            </a:r>
          </a:p>
          <a:p>
            <a:pPr algn="just"/>
            <a:endParaRPr lang="it-IT" sz="1400" b="0" dirty="0">
              <a:effectLs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it-IT" sz="1400" b="0" dirty="0">
                <a:effectLst/>
                <a:ea typeface="Times New Roman" panose="02020603050405020304" pitchFamily="18" charset="0"/>
                <a:cs typeface="Times New Roman" panose="02020603050405020304" pitchFamily="18" charset="0"/>
              </a:rPr>
              <a:t>a seguito del completamento del piano, Neoma rilascerà il proprio titolo di studi;</a:t>
            </a:r>
          </a:p>
          <a:p>
            <a:pPr marL="285750" indent="-285750" algn="just">
              <a:buFont typeface="Arial" panose="020B0604020202020204" pitchFamily="34" charset="0"/>
              <a:buChar char="•"/>
            </a:pPr>
            <a:endParaRPr lang="it-IT" sz="1400" b="0" dirty="0">
              <a:effectLs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it-IT" sz="1400" b="0" dirty="0">
                <a:effectLst/>
                <a:ea typeface="Times New Roman" panose="02020603050405020304" pitchFamily="18" charset="0"/>
                <a:cs typeface="Times New Roman" panose="02020603050405020304" pitchFamily="18" charset="0"/>
              </a:rPr>
              <a:t>Chiedere il riconoscimento delle attività svolte presso la sede straniera;</a:t>
            </a:r>
          </a:p>
          <a:p>
            <a:pPr algn="just"/>
            <a:endParaRPr lang="it-IT" sz="1400" b="0" dirty="0">
              <a:effectLs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it-IT" sz="1400" b="0" dirty="0">
                <a:effectLst/>
                <a:ea typeface="Times New Roman" panose="02020603050405020304" pitchFamily="18" charset="0"/>
                <a:cs typeface="Times New Roman" panose="02020603050405020304" pitchFamily="18" charset="0"/>
              </a:rPr>
              <a:t>Discutere la tesi presso l’Università di Bologna, secondo le modalità e tempistiche previste per ottenere il titolo di laurea magistrale presso l’Università di Bologna.</a:t>
            </a:r>
          </a:p>
          <a:p>
            <a:br>
              <a:rPr lang="it-IT" sz="1400" b="1" dirty="0">
                <a:solidFill>
                  <a:srgbClr val="BD2B0B"/>
                </a:solidFill>
                <a:effectLst/>
                <a:ea typeface="Times New Roman" panose="02020603050405020304" pitchFamily="18" charset="0"/>
              </a:rPr>
            </a:br>
            <a:endParaRPr lang="it-IT" sz="1400" dirty="0">
              <a:effectLst/>
              <a:ea typeface="Times New Roman" panose="02020603050405020304" pitchFamily="18" charset="0"/>
              <a:cs typeface="Times New Roman" panose="02020603050405020304" pitchFamily="18" charset="0"/>
            </a:endParaRPr>
          </a:p>
        </p:txBody>
      </p:sp>
      <p:sp>
        <p:nvSpPr>
          <p:cNvPr id="5" name="Segnaposto testo 2">
            <a:extLst>
              <a:ext uri="{FF2B5EF4-FFF2-40B4-BE49-F238E27FC236}">
                <a16:creationId xmlns:a16="http://schemas.microsoft.com/office/drawing/2014/main" id="{F4F8B145-F5BE-40FE-B439-8BE3475B1DD6}"/>
              </a:ext>
            </a:extLst>
          </p:cNvPr>
          <p:cNvSpPr txBox="1">
            <a:spLocks/>
          </p:cNvSpPr>
          <p:nvPr/>
        </p:nvSpPr>
        <p:spPr>
          <a:xfrm>
            <a:off x="6348029" y="942954"/>
            <a:ext cx="5340756" cy="4320381"/>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it-IT" sz="1400" dirty="0"/>
          </a:p>
          <a:p>
            <a:endParaRPr lang="it-IT" sz="1400" dirty="0"/>
          </a:p>
        </p:txBody>
      </p:sp>
      <p:cxnSp>
        <p:nvCxnSpPr>
          <p:cNvPr id="7" name="Connettore diritto 6">
            <a:extLst>
              <a:ext uri="{FF2B5EF4-FFF2-40B4-BE49-F238E27FC236}">
                <a16:creationId xmlns:a16="http://schemas.microsoft.com/office/drawing/2014/main" id="{34AA8420-3E5E-47E7-9CC6-61CECC115F2B}"/>
              </a:ext>
            </a:extLst>
          </p:cNvPr>
          <p:cNvCxnSpPr>
            <a:cxnSpLocks/>
          </p:cNvCxnSpPr>
          <p:nvPr/>
        </p:nvCxnSpPr>
        <p:spPr>
          <a:xfrm>
            <a:off x="6096000" y="1124743"/>
            <a:ext cx="0" cy="5318437"/>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9" name="Segnaposto testo 1">
            <a:extLst>
              <a:ext uri="{FF2B5EF4-FFF2-40B4-BE49-F238E27FC236}">
                <a16:creationId xmlns:a16="http://schemas.microsoft.com/office/drawing/2014/main" id="{ED7BD095-E7CE-4DE1-BA49-EF92B144E7AB}"/>
              </a:ext>
            </a:extLst>
          </p:cNvPr>
          <p:cNvSpPr txBox="1">
            <a:spLocks/>
          </p:cNvSpPr>
          <p:nvPr/>
        </p:nvSpPr>
        <p:spPr>
          <a:xfrm>
            <a:off x="3575720" y="414820"/>
            <a:ext cx="4776861" cy="648071"/>
          </a:xfrm>
          <a:prstGeom prst="rect">
            <a:avLst/>
          </a:prstGeom>
        </p:spPr>
        <p:txBody>
          <a:bodyPr/>
          <a:lstStyle>
            <a:lvl1pPr marL="0" indent="0" algn="l" defTabSz="914400" rtl="0" eaLnBrk="1" latinLnBrk="0" hangingPunct="1">
              <a:lnSpc>
                <a:spcPts val="2200"/>
              </a:lnSpc>
              <a:spcBef>
                <a:spcPct val="20000"/>
              </a:spcBef>
              <a:buFont typeface="Arial" panose="020B0604020202020204" pitchFamily="34" charset="0"/>
              <a:buNone/>
              <a:defRPr sz="2400" b="1" kern="1200">
                <a:solidFill>
                  <a:srgbClr val="BD2B0B"/>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it-IT" u="sng" dirty="0">
                <a:latin typeface="Calibri" panose="020F0502020204030204" pitchFamily="34" charset="0"/>
                <a:ea typeface="Times New Roman" panose="02020603050405020304" pitchFamily="18" charset="0"/>
                <a:cs typeface="Times New Roman" panose="02020603050405020304" pitchFamily="18" charset="0"/>
              </a:rPr>
              <a:t>NEOMA BUSINESS SCHOOL</a:t>
            </a:r>
            <a:endParaRPr lang="it-IT"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Segnaposto testo 2">
            <a:extLst>
              <a:ext uri="{FF2B5EF4-FFF2-40B4-BE49-F238E27FC236}">
                <a16:creationId xmlns:a16="http://schemas.microsoft.com/office/drawing/2014/main" id="{E17A17EE-02D6-457D-A0CE-324536B5EF5E}"/>
              </a:ext>
            </a:extLst>
          </p:cNvPr>
          <p:cNvSpPr txBox="1">
            <a:spLocks/>
          </p:cNvSpPr>
          <p:nvPr/>
        </p:nvSpPr>
        <p:spPr>
          <a:xfrm>
            <a:off x="6318108" y="1124743"/>
            <a:ext cx="5400597" cy="4320381"/>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400" b="1" dirty="0">
                <a:solidFill>
                  <a:srgbClr val="C00000"/>
                </a:solidFill>
                <a:ea typeface="Times New Roman" panose="02020603050405020304" pitchFamily="18" charset="0"/>
                <a:cs typeface="Times New Roman" panose="02020603050405020304" pitchFamily="18" charset="0"/>
              </a:rPr>
              <a:t>What to do to gain the double degree:</a:t>
            </a:r>
          </a:p>
          <a:p>
            <a:pPr algn="just"/>
            <a:r>
              <a:rPr lang="en-US" sz="1400" dirty="0">
                <a:ea typeface="Times New Roman" panose="02020603050405020304" pitchFamily="18" charset="0"/>
                <a:cs typeface="Times New Roman" panose="02020603050405020304" pitchFamily="18" charset="0"/>
              </a:rPr>
              <a:t>	</a:t>
            </a:r>
          </a:p>
          <a:p>
            <a:pPr marL="285750" indent="-285750" algn="just">
              <a:buFont typeface="Arial" panose="020B0604020202020204" pitchFamily="34" charset="0"/>
              <a:buChar char="•"/>
            </a:pPr>
            <a:r>
              <a:rPr lang="en-US" sz="1400" dirty="0">
                <a:ea typeface="Times New Roman" panose="02020603050405020304" pitchFamily="18" charset="0"/>
                <a:cs typeface="Times New Roman" panose="02020603050405020304" pitchFamily="18" charset="0"/>
              </a:rPr>
              <a:t>Complete their first year at the University of Bologna before starting the exchange period at the partner university;</a:t>
            </a:r>
          </a:p>
          <a:p>
            <a:pPr algn="just"/>
            <a:endParaRPr lang="en-US" sz="1400" dirty="0">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1400" dirty="0">
                <a:ea typeface="Times New Roman" panose="02020603050405020304" pitchFamily="18" charset="0"/>
                <a:cs typeface="Times New Roman" panose="02020603050405020304" pitchFamily="18" charset="0"/>
              </a:rPr>
              <a:t>Complete the activities at Neoma Business School (min 70 ECTS). The study plan includes the dissertation that has to be prepared at Neoma BS but it has to be discussed also at the University of Bologna too to obtain UniBo final degree. </a:t>
            </a:r>
          </a:p>
          <a:p>
            <a:pPr algn="just"/>
            <a:endParaRPr lang="en-US" sz="1400" dirty="0">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1400" dirty="0">
                <a:ea typeface="Times New Roman" panose="02020603050405020304" pitchFamily="18" charset="0"/>
                <a:cs typeface="Times New Roman" panose="02020603050405020304" pitchFamily="18" charset="0"/>
              </a:rPr>
              <a:t>After completing the ECTS at Neoma BS, the partner University will release its title of study;</a:t>
            </a:r>
          </a:p>
          <a:p>
            <a:pPr algn="just"/>
            <a:endParaRPr lang="en-US" sz="1400" dirty="0">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1400" dirty="0">
                <a:ea typeface="Times New Roman" panose="02020603050405020304" pitchFamily="18" charset="0"/>
                <a:cs typeface="Times New Roman" panose="02020603050405020304" pitchFamily="18" charset="0"/>
              </a:rPr>
              <a:t>Ask for the recognition of the activities completed at the partner University</a:t>
            </a:r>
          </a:p>
          <a:p>
            <a:pPr algn="just"/>
            <a:endParaRPr lang="en-US" sz="1400" dirty="0">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1400" dirty="0">
                <a:ea typeface="Times New Roman" panose="02020603050405020304" pitchFamily="18" charset="0"/>
                <a:cs typeface="Times New Roman" panose="02020603050405020304" pitchFamily="18" charset="0"/>
              </a:rPr>
              <a:t>Discuss the final thesis at the University of Bologna, according to the procedures and deadlines of the University of Bologna to obtain Unibo title of study.</a:t>
            </a:r>
          </a:p>
        </p:txBody>
      </p:sp>
    </p:spTree>
    <p:extLst>
      <p:ext uri="{BB962C8B-B14F-4D97-AF65-F5344CB8AC3E}">
        <p14:creationId xmlns:p14="http://schemas.microsoft.com/office/powerpoint/2010/main" val="1531043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quarter" idx="11"/>
          </p:nvPr>
        </p:nvSpPr>
        <p:spPr>
          <a:xfrm>
            <a:off x="353365" y="825561"/>
            <a:ext cx="5580613" cy="4320381"/>
          </a:xfrm>
        </p:spPr>
        <p:txBody>
          <a:bodyPr/>
          <a:lstStyle/>
          <a:p>
            <a:r>
              <a:rPr lang="it-IT" sz="1400" b="1" dirty="0">
                <a:solidFill>
                  <a:srgbClr val="C00000"/>
                </a:solidFill>
                <a:effectLst/>
                <a:ea typeface="Times New Roman" panose="02020603050405020304" pitchFamily="18" charset="0"/>
                <a:cs typeface="Times New Roman" panose="02020603050405020304" pitchFamily="18" charset="0"/>
              </a:rPr>
              <a:t>Struttura del programma</a:t>
            </a:r>
            <a:r>
              <a:rPr lang="it-IT" sz="1400" b="1" dirty="0">
                <a:solidFill>
                  <a:srgbClr val="C00000"/>
                </a:solidFill>
                <a:ea typeface="Times New Roman" panose="02020603050405020304" pitchFamily="18" charset="0"/>
                <a:cs typeface="Times New Roman" panose="02020603050405020304" pitchFamily="18" charset="0"/>
              </a:rPr>
              <a:t>:</a:t>
            </a:r>
            <a:endParaRPr lang="it-IT" sz="1400" b="1" dirty="0">
              <a:solidFill>
                <a:srgbClr val="C00000"/>
              </a:solidFill>
              <a:effectLst/>
              <a:ea typeface="Times New Roman" panose="02020603050405020304" pitchFamily="18" charset="0"/>
              <a:cs typeface="Times New Roman" panose="02020603050405020304" pitchFamily="18" charset="0"/>
            </a:endParaRPr>
          </a:p>
          <a:p>
            <a:r>
              <a:rPr lang="it-IT" sz="1400" dirty="0">
                <a:effectLst/>
                <a:ea typeface="Times New Roman" panose="02020603050405020304" pitchFamily="18" charset="0"/>
              </a:rPr>
              <a:t>Il piano di studi prevede (nei campus di Reims e Rouen) alcuni corsi obbligatori:</a:t>
            </a:r>
          </a:p>
          <a:p>
            <a:pPr marL="534988" lvl="1" indent="-266700">
              <a:spcBef>
                <a:spcPts val="0"/>
              </a:spcBef>
              <a:buFont typeface="Arial" panose="020B0604020202020204" pitchFamily="34" charset="0"/>
              <a:buChar char="•"/>
            </a:pPr>
            <a:r>
              <a:rPr lang="it-IT" sz="1400" dirty="0" err="1">
                <a:ea typeface="Times New Roman" panose="02020603050405020304" pitchFamily="18" charset="0"/>
              </a:rPr>
              <a:t>Leading</a:t>
            </a:r>
            <a:r>
              <a:rPr lang="it-IT" sz="1400" dirty="0">
                <a:ea typeface="Times New Roman" panose="02020603050405020304" pitchFamily="18" charset="0"/>
              </a:rPr>
              <a:t> </a:t>
            </a:r>
            <a:r>
              <a:rPr lang="it-IT" sz="1400" dirty="0" err="1">
                <a:ea typeface="Times New Roman" panose="02020603050405020304" pitchFamily="18" charset="0"/>
              </a:rPr>
              <a:t>Responsibly</a:t>
            </a:r>
            <a:r>
              <a:rPr lang="it-IT" sz="1400" dirty="0">
                <a:ea typeface="Times New Roman" panose="02020603050405020304" pitchFamily="18" charset="0"/>
              </a:rPr>
              <a:t> in </a:t>
            </a:r>
            <a:r>
              <a:rPr lang="it-IT" sz="1400" dirty="0" err="1">
                <a:ea typeface="Times New Roman" panose="02020603050405020304" pitchFamily="18" charset="0"/>
              </a:rPr>
              <a:t>Complex</a:t>
            </a:r>
            <a:r>
              <a:rPr lang="it-IT" sz="1400" dirty="0">
                <a:ea typeface="Times New Roman" panose="02020603050405020304" pitchFamily="18" charset="0"/>
              </a:rPr>
              <a:t> </a:t>
            </a:r>
            <a:r>
              <a:rPr lang="it-IT" sz="1400" dirty="0" err="1">
                <a:ea typeface="Times New Roman" panose="02020603050405020304" pitchFamily="18" charset="0"/>
              </a:rPr>
              <a:t>Environments</a:t>
            </a:r>
            <a:r>
              <a:rPr lang="it-IT" sz="1400" dirty="0">
                <a:ea typeface="Times New Roman" panose="02020603050405020304" pitchFamily="18" charset="0"/>
              </a:rPr>
              <a:t> – 2 ECTS</a:t>
            </a:r>
          </a:p>
          <a:p>
            <a:pPr marL="534988" lvl="1" indent="-266700">
              <a:spcBef>
                <a:spcPts val="0"/>
              </a:spcBef>
              <a:buFont typeface="Arial" panose="020B0604020202020204" pitchFamily="34" charset="0"/>
              <a:buChar char="•"/>
            </a:pPr>
            <a:r>
              <a:rPr lang="it-IT" sz="1400" dirty="0" err="1">
                <a:ea typeface="Times New Roman" panose="02020603050405020304" pitchFamily="18" charset="0"/>
              </a:rPr>
              <a:t>Shape</a:t>
            </a:r>
            <a:r>
              <a:rPr lang="it-IT" sz="1400" dirty="0">
                <a:ea typeface="Times New Roman" panose="02020603050405020304" pitchFamily="18" charset="0"/>
              </a:rPr>
              <a:t> </a:t>
            </a:r>
            <a:r>
              <a:rPr lang="it-IT" sz="1400" dirty="0" err="1">
                <a:ea typeface="Times New Roman" panose="02020603050405020304" pitchFamily="18" charset="0"/>
              </a:rPr>
              <a:t>your</a:t>
            </a:r>
            <a:r>
              <a:rPr lang="it-IT" sz="1400" dirty="0">
                <a:ea typeface="Times New Roman" panose="02020603050405020304" pitchFamily="18" charset="0"/>
              </a:rPr>
              <a:t> Career – 1 ECTS</a:t>
            </a:r>
          </a:p>
          <a:p>
            <a:pPr marL="534988" lvl="1" indent="-266700">
              <a:spcBef>
                <a:spcPts val="0"/>
              </a:spcBef>
              <a:buFont typeface="Arial" panose="020B0604020202020204" pitchFamily="34" charset="0"/>
              <a:buChar char="•"/>
            </a:pPr>
            <a:r>
              <a:rPr lang="it-IT" sz="1400" dirty="0">
                <a:ea typeface="Times New Roman" panose="02020603050405020304" pitchFamily="18" charset="0"/>
              </a:rPr>
              <a:t>The C-suite </a:t>
            </a:r>
            <a:r>
              <a:rPr lang="it-IT" sz="1400" dirty="0" err="1">
                <a:ea typeface="Times New Roman" panose="02020603050405020304" pitchFamily="18" charset="0"/>
              </a:rPr>
              <a:t>simulation</a:t>
            </a:r>
            <a:r>
              <a:rPr lang="it-IT" sz="1400" dirty="0">
                <a:ea typeface="Times New Roman" panose="02020603050405020304" pitchFamily="18" charset="0"/>
              </a:rPr>
              <a:t> – 3 ECTS</a:t>
            </a:r>
          </a:p>
          <a:p>
            <a:r>
              <a:rPr lang="it-IT" sz="1400" dirty="0">
                <a:effectLst/>
                <a:ea typeface="Times New Roman" panose="02020603050405020304" pitchFamily="18" charset="0"/>
              </a:rPr>
              <a:t>la scelta di una specializzazione e la </a:t>
            </a:r>
            <a:r>
              <a:rPr lang="it-IT" sz="1400" dirty="0" err="1">
                <a:effectLst/>
                <a:ea typeface="Times New Roman" panose="02020603050405020304" pitchFamily="18" charset="0"/>
              </a:rPr>
              <a:t>dissertation</a:t>
            </a:r>
            <a:r>
              <a:rPr lang="it-IT" sz="1400" dirty="0">
                <a:effectLst/>
                <a:ea typeface="Times New Roman" panose="02020603050405020304" pitchFamily="18" charset="0"/>
              </a:rPr>
              <a:t> per un totale di almeno 70 cfu (il tirocinio invece non è incluso). </a:t>
            </a:r>
          </a:p>
          <a:p>
            <a:endParaRPr lang="it-IT" sz="1400" dirty="0">
              <a:effectLst/>
              <a:ea typeface="Times New Roman" panose="02020603050405020304" pitchFamily="18" charset="0"/>
            </a:endParaRPr>
          </a:p>
          <a:p>
            <a:r>
              <a:rPr lang="it-IT" sz="1400" dirty="0">
                <a:effectLst/>
                <a:ea typeface="Times New Roman" panose="02020603050405020304" pitchFamily="18" charset="0"/>
              </a:rPr>
              <a:t>Specializzazioni 2023/24 (sono esclusi : Reims - International </a:t>
            </a:r>
            <a:r>
              <a:rPr lang="it-IT" sz="1400" dirty="0" err="1">
                <a:effectLst/>
                <a:ea typeface="Times New Roman" panose="02020603050405020304" pitchFamily="18" charset="0"/>
              </a:rPr>
              <a:t>Luxury</a:t>
            </a:r>
            <a:r>
              <a:rPr lang="it-IT" sz="1400" dirty="0">
                <a:effectLst/>
                <a:ea typeface="Times New Roman" panose="02020603050405020304" pitchFamily="18" charset="0"/>
              </a:rPr>
              <a:t> Management e Paris : Marketing, </a:t>
            </a:r>
            <a:r>
              <a:rPr lang="it-IT" sz="1400" dirty="0" err="1">
                <a:effectLst/>
                <a:ea typeface="Times New Roman" panose="02020603050405020304" pitchFamily="18" charset="0"/>
              </a:rPr>
              <a:t>Luxury</a:t>
            </a:r>
            <a:r>
              <a:rPr lang="it-IT" sz="1400" dirty="0">
                <a:effectLst/>
                <a:ea typeface="Times New Roman" panose="02020603050405020304" pitchFamily="18" charset="0"/>
              </a:rPr>
              <a:t> Marketing track):</a:t>
            </a:r>
          </a:p>
          <a:p>
            <a:r>
              <a:rPr lang="it-IT" sz="1400" dirty="0">
                <a:effectLst/>
                <a:ea typeface="Times New Roman" panose="02020603050405020304" pitchFamily="18" charset="0"/>
              </a:rPr>
              <a:t>○ </a:t>
            </a:r>
            <a:r>
              <a:rPr lang="it-IT" sz="1400" dirty="0" err="1">
                <a:effectLst/>
                <a:ea typeface="Times New Roman" panose="02020603050405020304" pitchFamily="18" charset="0"/>
              </a:rPr>
              <a:t>MSc</a:t>
            </a:r>
            <a:r>
              <a:rPr lang="it-IT" sz="1400" dirty="0">
                <a:effectLst/>
                <a:ea typeface="Times New Roman" panose="02020603050405020304" pitchFamily="18" charset="0"/>
              </a:rPr>
              <a:t> Marketing</a:t>
            </a:r>
          </a:p>
          <a:p>
            <a:r>
              <a:rPr lang="it-IT" sz="1400" dirty="0">
                <a:effectLst/>
                <a:ea typeface="Times New Roman" panose="02020603050405020304" pitchFamily="18" charset="0"/>
              </a:rPr>
              <a:t>○ </a:t>
            </a:r>
            <a:r>
              <a:rPr lang="it-IT" sz="1400" dirty="0" err="1">
                <a:effectLst/>
                <a:ea typeface="Times New Roman" panose="02020603050405020304" pitchFamily="18" charset="0"/>
              </a:rPr>
              <a:t>MSc</a:t>
            </a:r>
            <a:r>
              <a:rPr lang="it-IT" sz="1400" dirty="0">
                <a:effectLst/>
                <a:ea typeface="Times New Roman" panose="02020603050405020304" pitchFamily="18" charset="0"/>
              </a:rPr>
              <a:t> International Finance</a:t>
            </a:r>
          </a:p>
          <a:p>
            <a:r>
              <a:rPr lang="it-IT" sz="1400" dirty="0">
                <a:effectLst/>
                <a:ea typeface="Times New Roman" panose="02020603050405020304" pitchFamily="18" charset="0"/>
              </a:rPr>
              <a:t>○ </a:t>
            </a:r>
            <a:r>
              <a:rPr lang="it-IT" sz="1400" dirty="0" err="1">
                <a:effectLst/>
                <a:ea typeface="Times New Roman" panose="02020603050405020304" pitchFamily="18" charset="0"/>
              </a:rPr>
              <a:t>MSc</a:t>
            </a:r>
            <a:r>
              <a:rPr lang="it-IT" sz="1400" dirty="0">
                <a:effectLst/>
                <a:ea typeface="Times New Roman" panose="02020603050405020304" pitchFamily="18" charset="0"/>
              </a:rPr>
              <a:t> Business Analytics</a:t>
            </a:r>
          </a:p>
          <a:p>
            <a:r>
              <a:rPr lang="it-IT" sz="1400" dirty="0">
                <a:effectLst/>
                <a:ea typeface="Times New Roman" panose="02020603050405020304" pitchFamily="18" charset="0"/>
              </a:rPr>
              <a:t>○ </a:t>
            </a:r>
            <a:r>
              <a:rPr lang="it-IT" sz="1400" dirty="0" err="1">
                <a:effectLst/>
                <a:ea typeface="Times New Roman" panose="02020603050405020304" pitchFamily="18" charset="0"/>
              </a:rPr>
              <a:t>MSc</a:t>
            </a:r>
            <a:r>
              <a:rPr lang="it-IT" sz="1400" dirty="0">
                <a:effectLst/>
                <a:ea typeface="Times New Roman" panose="02020603050405020304" pitchFamily="18" charset="0"/>
              </a:rPr>
              <a:t> </a:t>
            </a:r>
            <a:r>
              <a:rPr lang="it-IT" sz="1400" dirty="0" err="1">
                <a:effectLst/>
                <a:ea typeface="Times New Roman" panose="02020603050405020304" pitchFamily="18" charset="0"/>
              </a:rPr>
              <a:t>Entrepreneurship</a:t>
            </a:r>
            <a:r>
              <a:rPr lang="it-IT" sz="1400" dirty="0">
                <a:effectLst/>
                <a:ea typeface="Times New Roman" panose="02020603050405020304" pitchFamily="18" charset="0"/>
              </a:rPr>
              <a:t> &amp; Innovation</a:t>
            </a:r>
          </a:p>
          <a:p>
            <a:r>
              <a:rPr lang="it-IT" sz="1400" dirty="0">
                <a:effectLst/>
                <a:ea typeface="Times New Roman" panose="02020603050405020304" pitchFamily="18" charset="0"/>
              </a:rPr>
              <a:t>○ </a:t>
            </a:r>
            <a:r>
              <a:rPr lang="it-IT" sz="1400" dirty="0" err="1">
                <a:effectLst/>
                <a:ea typeface="Times New Roman" panose="02020603050405020304" pitchFamily="18" charset="0"/>
              </a:rPr>
              <a:t>MSc</a:t>
            </a:r>
            <a:r>
              <a:rPr lang="it-IT" sz="1400" dirty="0">
                <a:effectLst/>
                <a:ea typeface="Times New Roman" panose="02020603050405020304" pitchFamily="18" charset="0"/>
              </a:rPr>
              <a:t> Global Management</a:t>
            </a:r>
          </a:p>
          <a:p>
            <a:r>
              <a:rPr lang="it-IT" sz="1400" dirty="0">
                <a:effectLst/>
                <a:ea typeface="Times New Roman" panose="02020603050405020304" pitchFamily="18" charset="0"/>
              </a:rPr>
              <a:t>○ </a:t>
            </a:r>
            <a:r>
              <a:rPr lang="it-IT" sz="1400" dirty="0" err="1">
                <a:effectLst/>
                <a:ea typeface="Times New Roman" panose="02020603050405020304" pitchFamily="18" charset="0"/>
              </a:rPr>
              <a:t>MSc</a:t>
            </a:r>
            <a:r>
              <a:rPr lang="it-IT" sz="1400" dirty="0">
                <a:effectLst/>
                <a:ea typeface="Times New Roman" panose="02020603050405020304" pitchFamily="18" charset="0"/>
              </a:rPr>
              <a:t> International Business Development</a:t>
            </a:r>
          </a:p>
          <a:p>
            <a:r>
              <a:rPr lang="it-IT" sz="1400" dirty="0">
                <a:effectLst/>
                <a:ea typeface="Times New Roman" panose="02020603050405020304" pitchFamily="18" charset="0"/>
              </a:rPr>
              <a:t>○ </a:t>
            </a:r>
            <a:r>
              <a:rPr lang="it-IT" sz="1400" dirty="0" err="1">
                <a:effectLst/>
                <a:ea typeface="Times New Roman" panose="02020603050405020304" pitchFamily="18" charset="0"/>
              </a:rPr>
              <a:t>MSc</a:t>
            </a:r>
            <a:r>
              <a:rPr lang="it-IT" sz="1400" dirty="0">
                <a:effectLst/>
                <a:ea typeface="Times New Roman" panose="02020603050405020304" pitchFamily="18" charset="0"/>
              </a:rPr>
              <a:t> International Project Development</a:t>
            </a:r>
          </a:p>
          <a:p>
            <a:r>
              <a:rPr lang="it-IT" sz="1400" dirty="0">
                <a:effectLst/>
                <a:ea typeface="Times New Roman" panose="02020603050405020304" pitchFamily="18" charset="0"/>
              </a:rPr>
              <a:t>○ </a:t>
            </a:r>
            <a:r>
              <a:rPr lang="it-IT" sz="1400" dirty="0" err="1">
                <a:effectLst/>
                <a:ea typeface="Times New Roman" panose="02020603050405020304" pitchFamily="18" charset="0"/>
              </a:rPr>
              <a:t>MSc</a:t>
            </a:r>
            <a:r>
              <a:rPr lang="it-IT" sz="1400" dirty="0">
                <a:effectLst/>
                <a:ea typeface="Times New Roman" panose="02020603050405020304" pitchFamily="18" charset="0"/>
              </a:rPr>
              <a:t> Supply Chain Management</a:t>
            </a:r>
          </a:p>
          <a:p>
            <a:r>
              <a:rPr lang="it-IT" sz="1400" dirty="0">
                <a:effectLst/>
                <a:ea typeface="Times New Roman" panose="02020603050405020304" pitchFamily="18" charset="0"/>
              </a:rPr>
              <a:t>○ </a:t>
            </a:r>
            <a:r>
              <a:rPr lang="it-IT" sz="1400" dirty="0" err="1">
                <a:effectLst/>
                <a:ea typeface="Times New Roman" panose="02020603050405020304" pitchFamily="18" charset="0"/>
              </a:rPr>
              <a:t>MSc</a:t>
            </a:r>
            <a:r>
              <a:rPr lang="it-IT" sz="1400" dirty="0">
                <a:effectLst/>
                <a:ea typeface="Times New Roman" panose="02020603050405020304" pitchFamily="18" charset="0"/>
              </a:rPr>
              <a:t> Sustainability </a:t>
            </a:r>
            <a:r>
              <a:rPr lang="it-IT" sz="1400" dirty="0" err="1">
                <a:effectLst/>
                <a:ea typeface="Times New Roman" panose="02020603050405020304" pitchFamily="18" charset="0"/>
              </a:rPr>
              <a:t>Transformations</a:t>
            </a:r>
            <a:endParaRPr lang="it-IT" sz="1400" dirty="0">
              <a:effectLst/>
              <a:ea typeface="Times New Roman" panose="02020603050405020304" pitchFamily="18" charset="0"/>
            </a:endParaRPr>
          </a:p>
          <a:p>
            <a:r>
              <a:rPr lang="it-IT" sz="1400" dirty="0">
                <a:effectLst/>
                <a:ea typeface="Times New Roman" panose="02020603050405020304" pitchFamily="18" charset="0"/>
              </a:rPr>
              <a:t>○ </a:t>
            </a:r>
            <a:r>
              <a:rPr lang="it-IT" sz="1400" dirty="0" err="1">
                <a:effectLst/>
                <a:ea typeface="Times New Roman" panose="02020603050405020304" pitchFamily="18" charset="0"/>
              </a:rPr>
              <a:t>MSc</a:t>
            </a:r>
            <a:r>
              <a:rPr lang="it-IT" sz="1400" dirty="0">
                <a:effectLst/>
                <a:ea typeface="Times New Roman" panose="02020603050405020304" pitchFamily="18" charset="0"/>
              </a:rPr>
              <a:t> Cultural &amp; Creative Industries</a:t>
            </a:r>
          </a:p>
          <a:p>
            <a:r>
              <a:rPr lang="it-IT" sz="1400" dirty="0">
                <a:effectLst/>
                <a:ea typeface="Times New Roman" panose="02020603050405020304" pitchFamily="18" charset="0"/>
              </a:rPr>
              <a:t>○ </a:t>
            </a:r>
            <a:r>
              <a:rPr lang="it-IT" sz="1400" dirty="0" err="1">
                <a:effectLst/>
                <a:ea typeface="Times New Roman" panose="02020603050405020304" pitchFamily="18" charset="0"/>
              </a:rPr>
              <a:t>MSc</a:t>
            </a:r>
            <a:r>
              <a:rPr lang="it-IT" sz="1400" dirty="0">
                <a:effectLst/>
                <a:ea typeface="Times New Roman" panose="02020603050405020304" pitchFamily="18" charset="0"/>
              </a:rPr>
              <a:t> Wine &amp; </a:t>
            </a:r>
            <a:r>
              <a:rPr lang="it-IT" sz="1400" dirty="0" err="1">
                <a:effectLst/>
                <a:ea typeface="Times New Roman" panose="02020603050405020304" pitchFamily="18" charset="0"/>
              </a:rPr>
              <a:t>Gastronomy</a:t>
            </a:r>
            <a:endParaRPr lang="it-IT" sz="1400" dirty="0">
              <a:effectLst/>
              <a:ea typeface="Times New Roman" panose="02020603050405020304" pitchFamily="18" charset="0"/>
            </a:endParaRPr>
          </a:p>
          <a:p>
            <a:endParaRPr lang="it-IT" sz="1400" dirty="0">
              <a:effectLst/>
              <a:ea typeface="Times New Roman" panose="02020603050405020304" pitchFamily="18" charset="0"/>
            </a:endParaRPr>
          </a:p>
          <a:p>
            <a:r>
              <a:rPr lang="it-IT" sz="1400" dirty="0">
                <a:effectLst/>
                <a:ea typeface="Times New Roman" panose="02020603050405020304" pitchFamily="18" charset="0"/>
              </a:rPr>
              <a:t>Le specializzazioni potrebbero variare ogni anno.</a:t>
            </a:r>
          </a:p>
          <a:p>
            <a:endParaRPr lang="it-IT" sz="1400" dirty="0">
              <a:effectLst/>
              <a:ea typeface="Times New Roman" panose="02020603050405020304" pitchFamily="18" charset="0"/>
            </a:endParaRPr>
          </a:p>
          <a:p>
            <a:endParaRPr lang="it-IT" sz="1400" dirty="0">
              <a:effectLst/>
              <a:ea typeface="Times New Roman" panose="02020603050405020304" pitchFamily="18" charset="0"/>
            </a:endParaRPr>
          </a:p>
        </p:txBody>
      </p:sp>
      <p:sp>
        <p:nvSpPr>
          <p:cNvPr id="5" name="Segnaposto testo 2">
            <a:extLst>
              <a:ext uri="{FF2B5EF4-FFF2-40B4-BE49-F238E27FC236}">
                <a16:creationId xmlns:a16="http://schemas.microsoft.com/office/drawing/2014/main" id="{F4F8B145-F5BE-40FE-B439-8BE3475B1DD6}"/>
              </a:ext>
            </a:extLst>
          </p:cNvPr>
          <p:cNvSpPr txBox="1">
            <a:spLocks/>
          </p:cNvSpPr>
          <p:nvPr/>
        </p:nvSpPr>
        <p:spPr>
          <a:xfrm>
            <a:off x="7104112" y="2985751"/>
            <a:ext cx="5340756" cy="4320381"/>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it-IT" sz="1400" dirty="0"/>
          </a:p>
          <a:p>
            <a:endParaRPr lang="it-IT" sz="1400" dirty="0"/>
          </a:p>
        </p:txBody>
      </p:sp>
      <p:cxnSp>
        <p:nvCxnSpPr>
          <p:cNvPr id="7" name="Connettore diritto 6">
            <a:extLst>
              <a:ext uri="{FF2B5EF4-FFF2-40B4-BE49-F238E27FC236}">
                <a16:creationId xmlns:a16="http://schemas.microsoft.com/office/drawing/2014/main" id="{34AA8420-3E5E-47E7-9CC6-61CECC115F2B}"/>
              </a:ext>
            </a:extLst>
          </p:cNvPr>
          <p:cNvCxnSpPr>
            <a:cxnSpLocks/>
          </p:cNvCxnSpPr>
          <p:nvPr/>
        </p:nvCxnSpPr>
        <p:spPr>
          <a:xfrm>
            <a:off x="6096000" y="1124743"/>
            <a:ext cx="0" cy="5318437"/>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9" name="Segnaposto testo 1">
            <a:extLst>
              <a:ext uri="{FF2B5EF4-FFF2-40B4-BE49-F238E27FC236}">
                <a16:creationId xmlns:a16="http://schemas.microsoft.com/office/drawing/2014/main" id="{ED7BD095-E7CE-4DE1-BA49-EF92B144E7AB}"/>
              </a:ext>
            </a:extLst>
          </p:cNvPr>
          <p:cNvSpPr txBox="1">
            <a:spLocks/>
          </p:cNvSpPr>
          <p:nvPr/>
        </p:nvSpPr>
        <p:spPr>
          <a:xfrm>
            <a:off x="3143672" y="312327"/>
            <a:ext cx="4776861" cy="648071"/>
          </a:xfrm>
          <a:prstGeom prst="rect">
            <a:avLst/>
          </a:prstGeom>
        </p:spPr>
        <p:txBody>
          <a:bodyPr/>
          <a:lstStyle>
            <a:lvl1pPr marL="0" indent="0" algn="l" defTabSz="914400" rtl="0" eaLnBrk="1" latinLnBrk="0" hangingPunct="1">
              <a:lnSpc>
                <a:spcPts val="2200"/>
              </a:lnSpc>
              <a:spcBef>
                <a:spcPct val="20000"/>
              </a:spcBef>
              <a:buFont typeface="Arial" panose="020B0604020202020204" pitchFamily="34" charset="0"/>
              <a:buNone/>
              <a:defRPr sz="2400" b="1" kern="1200">
                <a:solidFill>
                  <a:srgbClr val="BD2B0B"/>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it-IT" u="sng" dirty="0">
                <a:latin typeface="Calibri" panose="020F0502020204030204" pitchFamily="34" charset="0"/>
                <a:ea typeface="Times New Roman" panose="02020603050405020304" pitchFamily="18" charset="0"/>
                <a:cs typeface="Times New Roman" panose="02020603050405020304" pitchFamily="18" charset="0"/>
              </a:rPr>
              <a:t>NEOMA BUSINESS SCHOOL</a:t>
            </a:r>
            <a:endParaRPr lang="it-IT"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Segnaposto testo 2">
            <a:extLst>
              <a:ext uri="{FF2B5EF4-FFF2-40B4-BE49-F238E27FC236}">
                <a16:creationId xmlns:a16="http://schemas.microsoft.com/office/drawing/2014/main" id="{E17A17EE-02D6-457D-A0CE-324536B5EF5E}"/>
              </a:ext>
            </a:extLst>
          </p:cNvPr>
          <p:cNvSpPr txBox="1">
            <a:spLocks/>
          </p:cNvSpPr>
          <p:nvPr/>
        </p:nvSpPr>
        <p:spPr>
          <a:xfrm>
            <a:off x="6292551" y="892980"/>
            <a:ext cx="5400597" cy="4320381"/>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400" b="1" dirty="0">
                <a:solidFill>
                  <a:srgbClr val="C00000"/>
                </a:solidFill>
                <a:ea typeface="Times New Roman" panose="02020603050405020304" pitchFamily="18" charset="0"/>
                <a:cs typeface="Times New Roman" panose="02020603050405020304" pitchFamily="18" charset="0"/>
              </a:rPr>
              <a:t>Course structure:</a:t>
            </a:r>
          </a:p>
          <a:p>
            <a:pPr algn="just"/>
            <a:r>
              <a:rPr lang="en-US" sz="1400" dirty="0">
                <a:ea typeface="Times New Roman" panose="02020603050405020304" pitchFamily="18" charset="0"/>
                <a:cs typeface="Times New Roman" panose="02020603050405020304" pitchFamily="18" charset="0"/>
              </a:rPr>
              <a:t>The study plan (at Reims and Rouen campus) includes core courses:</a:t>
            </a:r>
          </a:p>
          <a:p>
            <a:pPr marL="534988" lvl="1" indent="-266700">
              <a:spcBef>
                <a:spcPts val="0"/>
              </a:spcBef>
              <a:buFont typeface="Arial" panose="020B0604020202020204" pitchFamily="34" charset="0"/>
              <a:buChar char="•"/>
            </a:pPr>
            <a:r>
              <a:rPr lang="it-IT" sz="1400" dirty="0" err="1">
                <a:ea typeface="Times New Roman" panose="02020603050405020304" pitchFamily="18" charset="0"/>
              </a:rPr>
              <a:t>Leading</a:t>
            </a:r>
            <a:r>
              <a:rPr lang="it-IT" sz="1400" dirty="0">
                <a:ea typeface="Times New Roman" panose="02020603050405020304" pitchFamily="18" charset="0"/>
              </a:rPr>
              <a:t> </a:t>
            </a:r>
            <a:r>
              <a:rPr lang="it-IT" sz="1400" dirty="0" err="1">
                <a:ea typeface="Times New Roman" panose="02020603050405020304" pitchFamily="18" charset="0"/>
              </a:rPr>
              <a:t>Responsibly</a:t>
            </a:r>
            <a:r>
              <a:rPr lang="it-IT" sz="1400" dirty="0">
                <a:ea typeface="Times New Roman" panose="02020603050405020304" pitchFamily="18" charset="0"/>
              </a:rPr>
              <a:t> in </a:t>
            </a:r>
            <a:r>
              <a:rPr lang="it-IT" sz="1400" dirty="0" err="1">
                <a:ea typeface="Times New Roman" panose="02020603050405020304" pitchFamily="18" charset="0"/>
              </a:rPr>
              <a:t>Complex</a:t>
            </a:r>
            <a:r>
              <a:rPr lang="it-IT" sz="1400" dirty="0">
                <a:ea typeface="Times New Roman" panose="02020603050405020304" pitchFamily="18" charset="0"/>
              </a:rPr>
              <a:t> </a:t>
            </a:r>
            <a:r>
              <a:rPr lang="it-IT" sz="1400" dirty="0" err="1">
                <a:ea typeface="Times New Roman" panose="02020603050405020304" pitchFamily="18" charset="0"/>
              </a:rPr>
              <a:t>Environments</a:t>
            </a:r>
            <a:r>
              <a:rPr lang="it-IT" sz="1400" dirty="0">
                <a:ea typeface="Times New Roman" panose="02020603050405020304" pitchFamily="18" charset="0"/>
              </a:rPr>
              <a:t> – 2 ECTS</a:t>
            </a:r>
          </a:p>
          <a:p>
            <a:pPr marL="534988" lvl="1" indent="-266700">
              <a:spcBef>
                <a:spcPts val="0"/>
              </a:spcBef>
              <a:buFont typeface="Arial" panose="020B0604020202020204" pitchFamily="34" charset="0"/>
              <a:buChar char="•"/>
            </a:pPr>
            <a:r>
              <a:rPr lang="it-IT" sz="1400" dirty="0" err="1">
                <a:ea typeface="Times New Roman" panose="02020603050405020304" pitchFamily="18" charset="0"/>
              </a:rPr>
              <a:t>Shape</a:t>
            </a:r>
            <a:r>
              <a:rPr lang="it-IT" sz="1400" dirty="0">
                <a:ea typeface="Times New Roman" panose="02020603050405020304" pitchFamily="18" charset="0"/>
              </a:rPr>
              <a:t> </a:t>
            </a:r>
            <a:r>
              <a:rPr lang="it-IT" sz="1400" dirty="0" err="1">
                <a:ea typeface="Times New Roman" panose="02020603050405020304" pitchFamily="18" charset="0"/>
              </a:rPr>
              <a:t>your</a:t>
            </a:r>
            <a:r>
              <a:rPr lang="it-IT" sz="1400" dirty="0">
                <a:ea typeface="Times New Roman" panose="02020603050405020304" pitchFamily="18" charset="0"/>
              </a:rPr>
              <a:t> Career – 1 ECTS</a:t>
            </a:r>
          </a:p>
          <a:p>
            <a:pPr marL="534988" lvl="1" indent="-266700">
              <a:spcBef>
                <a:spcPts val="0"/>
              </a:spcBef>
              <a:buFont typeface="Arial" panose="020B0604020202020204" pitchFamily="34" charset="0"/>
              <a:buChar char="•"/>
            </a:pPr>
            <a:r>
              <a:rPr lang="it-IT" sz="1400" dirty="0">
                <a:ea typeface="Times New Roman" panose="02020603050405020304" pitchFamily="18" charset="0"/>
              </a:rPr>
              <a:t>The C-suite </a:t>
            </a:r>
            <a:r>
              <a:rPr lang="it-IT" sz="1400" dirty="0" err="1">
                <a:ea typeface="Times New Roman" panose="02020603050405020304" pitchFamily="18" charset="0"/>
              </a:rPr>
              <a:t>simulation</a:t>
            </a:r>
            <a:r>
              <a:rPr lang="it-IT" sz="1400" dirty="0">
                <a:ea typeface="Times New Roman" panose="02020603050405020304" pitchFamily="18" charset="0"/>
              </a:rPr>
              <a:t> – 3 ECTS</a:t>
            </a:r>
          </a:p>
          <a:p>
            <a:pPr algn="just"/>
            <a:r>
              <a:rPr lang="en-US" sz="1400" dirty="0">
                <a:ea typeface="Times New Roman" panose="02020603050405020304" pitchFamily="18" charset="0"/>
                <a:cs typeface="Times New Roman" panose="02020603050405020304" pitchFamily="18" charset="0"/>
              </a:rPr>
              <a:t>the choice of a specialization and the dissertation for a total of 70 ECTS (the internship is not included).</a:t>
            </a:r>
          </a:p>
          <a:p>
            <a:pPr algn="just"/>
            <a:endParaRPr lang="en-US" sz="1400" dirty="0">
              <a:ea typeface="Times New Roman" panose="02020603050405020304" pitchFamily="18" charset="0"/>
              <a:cs typeface="Times New Roman" panose="02020603050405020304" pitchFamily="18" charset="0"/>
            </a:endParaRPr>
          </a:p>
          <a:p>
            <a:pPr algn="just"/>
            <a:r>
              <a:rPr lang="en-US" sz="1400" dirty="0">
                <a:ea typeface="Times New Roman" panose="02020603050405020304" pitchFamily="18" charset="0"/>
                <a:cs typeface="Times New Roman" panose="02020603050405020304" pitchFamily="18" charset="0"/>
              </a:rPr>
              <a:t>Specializations 2023/24 (the MScs International Luxury Management - Reims- and Marketing, Luxury Marketing track – Paris are excluded):</a:t>
            </a:r>
          </a:p>
          <a:p>
            <a:r>
              <a:rPr lang="it-IT" sz="1400" dirty="0">
                <a:effectLst/>
                <a:ea typeface="Times New Roman" panose="02020603050405020304" pitchFamily="18" charset="0"/>
              </a:rPr>
              <a:t>○ </a:t>
            </a:r>
            <a:r>
              <a:rPr lang="it-IT" sz="1400" dirty="0" err="1">
                <a:effectLst/>
                <a:ea typeface="Times New Roman" panose="02020603050405020304" pitchFamily="18" charset="0"/>
              </a:rPr>
              <a:t>MSc</a:t>
            </a:r>
            <a:r>
              <a:rPr lang="it-IT" sz="1400">
                <a:effectLst/>
                <a:ea typeface="Times New Roman" panose="02020603050405020304" pitchFamily="18" charset="0"/>
              </a:rPr>
              <a:t> Marketing</a:t>
            </a:r>
          </a:p>
          <a:p>
            <a:r>
              <a:rPr lang="it-IT" sz="1400">
                <a:effectLst/>
                <a:ea typeface="Times New Roman" panose="02020603050405020304" pitchFamily="18" charset="0"/>
              </a:rPr>
              <a:t>○ </a:t>
            </a:r>
            <a:r>
              <a:rPr lang="it-IT" sz="1400" dirty="0" err="1">
                <a:effectLst/>
                <a:ea typeface="Times New Roman" panose="02020603050405020304" pitchFamily="18" charset="0"/>
              </a:rPr>
              <a:t>MSc</a:t>
            </a:r>
            <a:r>
              <a:rPr lang="it-IT" sz="1400" dirty="0">
                <a:effectLst/>
                <a:ea typeface="Times New Roman" panose="02020603050405020304" pitchFamily="18" charset="0"/>
              </a:rPr>
              <a:t> International Finance</a:t>
            </a:r>
          </a:p>
          <a:p>
            <a:r>
              <a:rPr lang="it-IT" sz="1400" dirty="0">
                <a:effectLst/>
                <a:ea typeface="Times New Roman" panose="02020603050405020304" pitchFamily="18" charset="0"/>
              </a:rPr>
              <a:t>○ </a:t>
            </a:r>
            <a:r>
              <a:rPr lang="it-IT" sz="1400" dirty="0" err="1">
                <a:effectLst/>
                <a:ea typeface="Times New Roman" panose="02020603050405020304" pitchFamily="18" charset="0"/>
              </a:rPr>
              <a:t>MSc</a:t>
            </a:r>
            <a:r>
              <a:rPr lang="it-IT" sz="1400" dirty="0">
                <a:effectLst/>
                <a:ea typeface="Times New Roman" panose="02020603050405020304" pitchFamily="18" charset="0"/>
              </a:rPr>
              <a:t> Business Analytics</a:t>
            </a:r>
          </a:p>
          <a:p>
            <a:r>
              <a:rPr lang="it-IT" sz="1400" dirty="0">
                <a:effectLst/>
                <a:ea typeface="Times New Roman" panose="02020603050405020304" pitchFamily="18" charset="0"/>
              </a:rPr>
              <a:t>○ </a:t>
            </a:r>
            <a:r>
              <a:rPr lang="it-IT" sz="1400" dirty="0" err="1">
                <a:effectLst/>
                <a:ea typeface="Times New Roman" panose="02020603050405020304" pitchFamily="18" charset="0"/>
              </a:rPr>
              <a:t>MSc</a:t>
            </a:r>
            <a:r>
              <a:rPr lang="it-IT" sz="1400" dirty="0">
                <a:effectLst/>
                <a:ea typeface="Times New Roman" panose="02020603050405020304" pitchFamily="18" charset="0"/>
              </a:rPr>
              <a:t> </a:t>
            </a:r>
            <a:r>
              <a:rPr lang="it-IT" sz="1400" dirty="0" err="1">
                <a:effectLst/>
                <a:ea typeface="Times New Roman" panose="02020603050405020304" pitchFamily="18" charset="0"/>
              </a:rPr>
              <a:t>Entrepreneurship</a:t>
            </a:r>
            <a:r>
              <a:rPr lang="it-IT" sz="1400" dirty="0">
                <a:effectLst/>
                <a:ea typeface="Times New Roman" panose="02020603050405020304" pitchFamily="18" charset="0"/>
              </a:rPr>
              <a:t> &amp; Innovation</a:t>
            </a:r>
          </a:p>
          <a:p>
            <a:r>
              <a:rPr lang="it-IT" sz="1400" dirty="0">
                <a:effectLst/>
                <a:ea typeface="Times New Roman" panose="02020603050405020304" pitchFamily="18" charset="0"/>
              </a:rPr>
              <a:t>○ </a:t>
            </a:r>
            <a:r>
              <a:rPr lang="it-IT" sz="1400" dirty="0" err="1">
                <a:effectLst/>
                <a:ea typeface="Times New Roman" panose="02020603050405020304" pitchFamily="18" charset="0"/>
              </a:rPr>
              <a:t>MSc</a:t>
            </a:r>
            <a:r>
              <a:rPr lang="it-IT" sz="1400" dirty="0">
                <a:effectLst/>
                <a:ea typeface="Times New Roman" panose="02020603050405020304" pitchFamily="18" charset="0"/>
              </a:rPr>
              <a:t> Global Management</a:t>
            </a:r>
          </a:p>
          <a:p>
            <a:r>
              <a:rPr lang="it-IT" sz="1400" dirty="0">
                <a:effectLst/>
                <a:ea typeface="Times New Roman" panose="02020603050405020304" pitchFamily="18" charset="0"/>
              </a:rPr>
              <a:t>○ </a:t>
            </a:r>
            <a:r>
              <a:rPr lang="it-IT" sz="1400" dirty="0" err="1">
                <a:effectLst/>
                <a:ea typeface="Times New Roman" panose="02020603050405020304" pitchFamily="18" charset="0"/>
              </a:rPr>
              <a:t>MSc</a:t>
            </a:r>
            <a:r>
              <a:rPr lang="it-IT" sz="1400" dirty="0">
                <a:effectLst/>
                <a:ea typeface="Times New Roman" panose="02020603050405020304" pitchFamily="18" charset="0"/>
              </a:rPr>
              <a:t> International Business Development</a:t>
            </a:r>
          </a:p>
          <a:p>
            <a:r>
              <a:rPr lang="it-IT" sz="1400" dirty="0">
                <a:effectLst/>
                <a:ea typeface="Times New Roman" panose="02020603050405020304" pitchFamily="18" charset="0"/>
              </a:rPr>
              <a:t>○ </a:t>
            </a:r>
            <a:r>
              <a:rPr lang="it-IT" sz="1400" dirty="0" err="1">
                <a:effectLst/>
                <a:ea typeface="Times New Roman" panose="02020603050405020304" pitchFamily="18" charset="0"/>
              </a:rPr>
              <a:t>MSc</a:t>
            </a:r>
            <a:r>
              <a:rPr lang="it-IT" sz="1400" dirty="0">
                <a:effectLst/>
                <a:ea typeface="Times New Roman" panose="02020603050405020304" pitchFamily="18" charset="0"/>
              </a:rPr>
              <a:t> International Project Development</a:t>
            </a:r>
          </a:p>
          <a:p>
            <a:r>
              <a:rPr lang="it-IT" sz="1400" dirty="0">
                <a:effectLst/>
                <a:ea typeface="Times New Roman" panose="02020603050405020304" pitchFamily="18" charset="0"/>
              </a:rPr>
              <a:t>○ </a:t>
            </a:r>
            <a:r>
              <a:rPr lang="it-IT" sz="1400" dirty="0" err="1">
                <a:effectLst/>
                <a:ea typeface="Times New Roman" panose="02020603050405020304" pitchFamily="18" charset="0"/>
              </a:rPr>
              <a:t>MSc</a:t>
            </a:r>
            <a:r>
              <a:rPr lang="it-IT" sz="1400" dirty="0">
                <a:effectLst/>
                <a:ea typeface="Times New Roman" panose="02020603050405020304" pitchFamily="18" charset="0"/>
              </a:rPr>
              <a:t> Supply Chain Management</a:t>
            </a:r>
          </a:p>
          <a:p>
            <a:r>
              <a:rPr lang="it-IT" sz="1400" dirty="0">
                <a:effectLst/>
                <a:ea typeface="Times New Roman" panose="02020603050405020304" pitchFamily="18" charset="0"/>
              </a:rPr>
              <a:t>○ </a:t>
            </a:r>
            <a:r>
              <a:rPr lang="it-IT" sz="1400" dirty="0" err="1">
                <a:effectLst/>
                <a:ea typeface="Times New Roman" panose="02020603050405020304" pitchFamily="18" charset="0"/>
              </a:rPr>
              <a:t>MSc</a:t>
            </a:r>
            <a:r>
              <a:rPr lang="it-IT" sz="1400" dirty="0">
                <a:effectLst/>
                <a:ea typeface="Times New Roman" panose="02020603050405020304" pitchFamily="18" charset="0"/>
              </a:rPr>
              <a:t> Sustainability </a:t>
            </a:r>
            <a:r>
              <a:rPr lang="it-IT" sz="1400" dirty="0" err="1">
                <a:effectLst/>
                <a:ea typeface="Times New Roman" panose="02020603050405020304" pitchFamily="18" charset="0"/>
              </a:rPr>
              <a:t>Transformations</a:t>
            </a:r>
            <a:endParaRPr lang="it-IT" sz="1400" dirty="0">
              <a:effectLst/>
              <a:ea typeface="Times New Roman" panose="02020603050405020304" pitchFamily="18" charset="0"/>
            </a:endParaRPr>
          </a:p>
          <a:p>
            <a:r>
              <a:rPr lang="it-IT" sz="1400" dirty="0">
                <a:effectLst/>
                <a:ea typeface="Times New Roman" panose="02020603050405020304" pitchFamily="18" charset="0"/>
              </a:rPr>
              <a:t>○ </a:t>
            </a:r>
            <a:r>
              <a:rPr lang="it-IT" sz="1400" dirty="0" err="1">
                <a:effectLst/>
                <a:ea typeface="Times New Roman" panose="02020603050405020304" pitchFamily="18" charset="0"/>
              </a:rPr>
              <a:t>MSc</a:t>
            </a:r>
            <a:r>
              <a:rPr lang="it-IT" sz="1400" dirty="0">
                <a:effectLst/>
                <a:ea typeface="Times New Roman" panose="02020603050405020304" pitchFamily="18" charset="0"/>
              </a:rPr>
              <a:t> Cultural &amp; Creative Industries</a:t>
            </a:r>
          </a:p>
          <a:p>
            <a:r>
              <a:rPr lang="it-IT" sz="1400" dirty="0">
                <a:effectLst/>
                <a:ea typeface="Times New Roman" panose="02020603050405020304" pitchFamily="18" charset="0"/>
              </a:rPr>
              <a:t>○ </a:t>
            </a:r>
            <a:r>
              <a:rPr lang="it-IT" sz="1400" dirty="0" err="1">
                <a:effectLst/>
                <a:ea typeface="Times New Roman" panose="02020603050405020304" pitchFamily="18" charset="0"/>
              </a:rPr>
              <a:t>MSc</a:t>
            </a:r>
            <a:r>
              <a:rPr lang="it-IT" sz="1400" dirty="0">
                <a:effectLst/>
                <a:ea typeface="Times New Roman" panose="02020603050405020304" pitchFamily="18" charset="0"/>
              </a:rPr>
              <a:t> Wine &amp; </a:t>
            </a:r>
            <a:r>
              <a:rPr lang="it-IT" sz="1400" dirty="0" err="1">
                <a:effectLst/>
                <a:ea typeface="Times New Roman" panose="02020603050405020304" pitchFamily="18" charset="0"/>
              </a:rPr>
              <a:t>Gastronomy</a:t>
            </a:r>
            <a:endParaRPr lang="it-IT" sz="1400" dirty="0">
              <a:effectLst/>
              <a:ea typeface="Times New Roman" panose="02020603050405020304" pitchFamily="18" charset="0"/>
            </a:endParaRPr>
          </a:p>
          <a:p>
            <a:pPr algn="just"/>
            <a:endParaRPr lang="en-US" sz="1400" dirty="0">
              <a:ea typeface="Times New Roman" panose="02020603050405020304" pitchFamily="18" charset="0"/>
              <a:cs typeface="Times New Roman" panose="02020603050405020304" pitchFamily="18" charset="0"/>
            </a:endParaRPr>
          </a:p>
          <a:p>
            <a:pPr algn="just"/>
            <a:r>
              <a:rPr lang="en-US" sz="1400" dirty="0">
                <a:ea typeface="Times New Roman" panose="02020603050405020304" pitchFamily="18" charset="0"/>
                <a:cs typeface="Times New Roman" panose="02020603050405020304" pitchFamily="18" charset="0"/>
              </a:rPr>
              <a:t>The specializations may vary each year. </a:t>
            </a:r>
          </a:p>
        </p:txBody>
      </p:sp>
    </p:spTree>
    <p:extLst>
      <p:ext uri="{BB962C8B-B14F-4D97-AF65-F5344CB8AC3E}">
        <p14:creationId xmlns:p14="http://schemas.microsoft.com/office/powerpoint/2010/main" val="2834933710"/>
      </p:ext>
    </p:extLst>
  </p:cSld>
  <p:clrMapOvr>
    <a:masterClrMapping/>
  </p:clrMapOvr>
</p:sld>
</file>

<file path=ppt/theme/theme1.xml><?xml version="1.0" encoding="utf-8"?>
<a:theme xmlns:a="http://schemas.openxmlformats.org/drawingml/2006/main" name="COPERTINA">
  <a:themeElements>
    <a:clrScheme name="Personalizzato 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95959"/>
      </a:hlink>
      <a:folHlink>
        <a:srgbClr val="59595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Personalizzato 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95959"/>
      </a:hlink>
      <a:folHlink>
        <a:srgbClr val="59595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95959"/>
      </a:hlink>
      <a:folHlink>
        <a:srgbClr val="59595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633</TotalTime>
  <Words>2643</Words>
  <Application>Microsoft Office PowerPoint</Application>
  <PresentationFormat>Widescreen</PresentationFormat>
  <Paragraphs>280</Paragraphs>
  <Slides>11</Slides>
  <Notes>0</Notes>
  <HiddenSlides>0</HiddenSlides>
  <MMClips>0</MMClips>
  <ScaleCrop>false</ScaleCrop>
  <HeadingPairs>
    <vt:vector size="6" baseType="variant">
      <vt:variant>
        <vt:lpstr>Caratteri utilizzati</vt:lpstr>
      </vt:variant>
      <vt:variant>
        <vt:i4>5</vt:i4>
      </vt:variant>
      <vt:variant>
        <vt:lpstr>Tema</vt:lpstr>
      </vt:variant>
      <vt:variant>
        <vt:i4>3</vt:i4>
      </vt:variant>
      <vt:variant>
        <vt:lpstr>Titoli diapositive</vt:lpstr>
      </vt:variant>
      <vt:variant>
        <vt:i4>11</vt:i4>
      </vt:variant>
    </vt:vector>
  </HeadingPairs>
  <TitlesOfParts>
    <vt:vector size="19" baseType="lpstr">
      <vt:lpstr>Arial</vt:lpstr>
      <vt:lpstr>Calibri</vt:lpstr>
      <vt:lpstr>Century Gothic</vt:lpstr>
      <vt:lpstr>Opensans</vt:lpstr>
      <vt:lpstr>Wingdings</vt:lpstr>
      <vt:lpstr>COPERTINA</vt:lpstr>
      <vt:lpstr>DIAPOSITIVE</vt:lpstr>
      <vt:lpstr>CHIUSURA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Mara Donati</cp:lastModifiedBy>
  <cp:revision>77</cp:revision>
  <dcterms:created xsi:type="dcterms:W3CDTF">2017-11-13T10:11:35Z</dcterms:created>
  <dcterms:modified xsi:type="dcterms:W3CDTF">2024-01-19T08:27:51Z</dcterms:modified>
</cp:coreProperties>
</file>